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305" r:id="rId7"/>
    <p:sldId id="306" r:id="rId8"/>
    <p:sldId id="262" r:id="rId9"/>
    <p:sldId id="290" r:id="rId10"/>
    <p:sldId id="291" r:id="rId11"/>
    <p:sldId id="293" r:id="rId12"/>
    <p:sldId id="264" r:id="rId13"/>
    <p:sldId id="265" r:id="rId14"/>
    <p:sldId id="266" r:id="rId15"/>
    <p:sldId id="267" r:id="rId16"/>
    <p:sldId id="268" r:id="rId17"/>
    <p:sldId id="294" r:id="rId18"/>
    <p:sldId id="269" r:id="rId19"/>
    <p:sldId id="270" r:id="rId20"/>
    <p:sldId id="276" r:id="rId21"/>
    <p:sldId id="277" r:id="rId22"/>
    <p:sldId id="302" r:id="rId23"/>
    <p:sldId id="272" r:id="rId24"/>
    <p:sldId id="273" r:id="rId25"/>
    <p:sldId id="274" r:id="rId26"/>
    <p:sldId id="275" r:id="rId27"/>
    <p:sldId id="304" r:id="rId28"/>
    <p:sldId id="278" r:id="rId29"/>
    <p:sldId id="279" r:id="rId30"/>
    <p:sldId id="280" r:id="rId31"/>
  </p:sldIdLst>
  <p:sldSz cx="9144000" cy="6858000" type="screen4x3"/>
  <p:notesSz cx="9144000" cy="6858000"/>
  <p:embeddedFontLst>
    <p:embeddedFont>
      <p:font typeface="Arial" panose="020B0604020202020204" pitchFamily="34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mbria Math" panose="02040503050406030204" pitchFamily="18" charset="0"/>
      <p:regular r:id="rId41"/>
    </p:embeddedFont>
    <p:embeddedFont>
      <p:font typeface="Symbol" panose="05050102010706020507" pitchFamily="18" charset="2"/>
      <p:regular r:id="rId42"/>
    </p:embeddedFont>
    <p:embeddedFont>
      <p:font typeface="Times New Roman" panose="02020603050405020304" pitchFamily="18" charset="0"/>
      <p:regular r:id="rId43"/>
    </p:embeddedFont>
    <p:embeddedFont>
      <p:font typeface="Wingdings" panose="05000000000000000000" pitchFamily="2" charset="2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jee R (CSE)" initials="SR(" lastIdx="1" clrIdx="0">
    <p:extLst>
      <p:ext uri="{19B8F6BF-5375-455C-9EA6-DF929625EA0E}">
        <p15:presenceInfo xmlns:p15="http://schemas.microsoft.com/office/powerpoint/2012/main" userId="S::r_sujee@cb.amrita.edu::04ae2413-6c7d-49a4-9f2c-67b42d0c09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customXml" Target="../customXml/item3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customXml" Target="../customXml/item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F447-5D08-4DDD-B1CD-813A2A0899A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BEA63-E14C-4F2E-B3C7-8951E1F7D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09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300"/>
              <a:t>Cpt S 317: Spring 2009</a:t>
            </a:r>
          </a:p>
        </p:txBody>
      </p:sp>
      <p:sp>
        <p:nvSpPr>
          <p:cNvPr id="296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300"/>
              <a:t>School of EECS, WSU</a:t>
            </a:r>
          </a:p>
        </p:txBody>
      </p:sp>
      <p:sp>
        <p:nvSpPr>
          <p:cNvPr id="297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C0F8EC0-6E05-8042-B706-54E3D8C34BE1}" type="slidenum">
              <a:rPr lang="en-US" altLang="x-none" sz="1300"/>
              <a:pPr/>
              <a:t>9</a:t>
            </a:fld>
            <a:endParaRPr lang="en-US" altLang="x-none" sz="1300"/>
          </a:p>
        </p:txBody>
      </p:sp>
      <p:sp>
        <p:nvSpPr>
          <p:cNvPr id="297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BEA63-E14C-4F2E-B3C7-8951E1F7DF86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60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7478" y="2145868"/>
            <a:ext cx="7229043" cy="1368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0536" y="3796576"/>
            <a:ext cx="5122926" cy="178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8341-8FBF-47D7-BA0B-4429BA7E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8650-F33F-4097-8CF9-8878AE656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91146-5BD4-4D02-929B-024981886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4DCD5-7D17-48AC-A028-9F989B386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95D552-482E-4F20-8CA9-61787E26B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3867B2-52FE-4C1A-BABF-C7AB747B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833CB-E810-4F53-8C03-6CAE4B68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F35427-5C80-4C01-8DDD-6B22E8B6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434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7D25-B78D-4E52-8538-1F2CBE06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78361-3CD1-4EA5-A04B-26DE2414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E4745-2709-46A8-AF0D-3B0FBC9A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889DB-6FA3-44C9-888C-9279C6B1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036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73DEC4-B5DE-4CDA-A2DA-92BC6E8E0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6F34A-729B-4DBD-8D49-E010E9B0C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E2CE-1C1E-4033-A9B3-95BBD482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7173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CCA7E-3C8B-4FC8-884E-ED5AF1C2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25208-D92C-4C30-B965-48A14060C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4CD24-29BF-4AD2-8EBE-65C5598F8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7281B-D12D-4D1F-A09D-3B22B190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865D4-36D8-4752-B00E-27FEBCC8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5FCCA-5C8B-4678-A1B7-CF6EB501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080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4CA2-01A9-4211-821D-4EE1FC46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F68253-E312-49E1-9F3C-280E88C16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7DA44-65AC-4719-A144-0C18994C0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5AAEC-FE8A-4400-9AF4-F85156F20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040A8-5176-4E1B-BA95-6823A1EE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A19A2-52EA-4D0D-BCB7-792EA2E2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335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F6C7-E4AC-4BD9-9DF8-0E7804E2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5BE33-9BBE-43F2-95DB-0ECFF0406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954F-14B4-4D92-8E36-D780B666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1002-CA6B-4C42-A252-269DC9807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61F7E-BC78-4F8D-BA06-6108CC52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9152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622D6-D3E9-4C93-A54B-A3B5275DC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AAD07-2668-40B4-80C3-49E0DC8BE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801A9-904E-40AD-AC6E-5AE9F250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448F4-D1A5-4977-AA7E-F081A9B8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91B6E-1206-485F-9AFB-4147AC2C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38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32" y="1412747"/>
            <a:ext cx="4891756" cy="5029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6EC6-722C-4FB0-81C7-18EBDC2B9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68632-E127-4942-B307-7A58F9592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1830-5B7F-4DB7-94E4-891E6E80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94840-33C4-4392-8B8C-1548973CE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D82B5-A7B0-46A9-A3B7-379CD048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576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D399-FC19-4911-B420-9FCFB0C3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ACC1-B363-4AB3-8A96-E9B3F05AC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DAEB8-6E39-4F4E-A48C-E5B51F306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2670F-34B3-40B9-AE43-9E70F232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7EE09-86BE-4A94-B739-564E67CDF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440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695F-7F8A-4343-8AB9-76256243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99FC-B1D1-411B-AE51-0D754F9AB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3E8CB-5F0B-43A9-919F-45B49DFE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16F37-49F6-43BB-ACA0-CD2FEE5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20645-D757-45EB-BABE-6B97D0DF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781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3673-8654-4E28-A234-91CDB7B0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57B3-2A40-40A6-8DAF-CB08C70C3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D7D39-609A-413B-9A99-79421185D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BAE9-C48A-459D-B141-3CDA9523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F5B07-C7F7-4D49-B2B3-16882EDD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9EF3F-3C3C-4918-AD21-876A6016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420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7709" y="192150"/>
            <a:ext cx="514858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240" y="1718513"/>
            <a:ext cx="8097519" cy="2468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1811" y="6465214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A571F-2884-4676-B07C-97CE5717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91F21-9CC7-4C18-AA08-0403A0EBA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04AC4-136D-43B9-B1AC-7D43A6B90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0D6A1-4EB6-4BE1-BE95-F121A7FC8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CE03A-300A-4035-BFD3-9658EE5FE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812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4110" marR="5080" indent="-2392045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chemeClr val="tx1"/>
                </a:solidFill>
              </a:rPr>
              <a:t>Regular Languages </a:t>
            </a:r>
            <a:r>
              <a:rPr dirty="0">
                <a:solidFill>
                  <a:schemeClr val="tx1"/>
                </a:solidFill>
              </a:rPr>
              <a:t>and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Regular  </a:t>
            </a:r>
            <a:r>
              <a:rPr spc="-20" dirty="0">
                <a:solidFill>
                  <a:schemeClr val="tx1"/>
                </a:solidFill>
              </a:rPr>
              <a:t>Grammars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79535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C67CCD9-5C59-45CC-9B58-DECE82A07578}"/>
              </a:ext>
            </a:extLst>
          </p:cNvPr>
          <p:cNvSpPr txBox="1">
            <a:spLocks/>
          </p:cNvSpPr>
          <p:nvPr/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EE513A8C-872B-884D-85B9-2C3AA775BA4B}" type="slidenum">
              <a:rPr lang="en-US" altLang="x-none" smtClean="0"/>
              <a:pPr/>
              <a:t>10</a:t>
            </a:fld>
            <a:endParaRPr lang="en-US" altLang="x-none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FC59763-9DDF-4660-A23F-9D73DC7CDB9F}"/>
              </a:ext>
            </a:extLst>
          </p:cNvPr>
          <p:cNvSpPr txBox="1">
            <a:spLocks noChangeArrowheads="1"/>
          </p:cNvSpPr>
          <p:nvPr/>
        </p:nvSpPr>
        <p:spPr>
          <a:xfrm>
            <a:off x="2234067" y="966850"/>
            <a:ext cx="514858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x-none" kern="0"/>
              <a:t>DFA to RE construction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FFFB4C9-96C0-4569-A038-F72CCAC4E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1000"/>
            <a:ext cx="2057400" cy="533400"/>
          </a:xfrm>
          <a:prstGeom prst="ellipse">
            <a:avLst/>
          </a:prstGeom>
          <a:solidFill>
            <a:srgbClr val="FFCC99">
              <a:alpha val="784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/>
              <a:t>Reg Ex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E487DDE7-B1F6-408D-A72F-BC080B8C2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57200"/>
            <a:ext cx="2209800" cy="533400"/>
          </a:xfrm>
          <a:prstGeom prst="ellipse">
            <a:avLst/>
          </a:prstGeom>
          <a:solidFill>
            <a:srgbClr val="FFCC99">
              <a:alpha val="784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/>
              <a:t>DFA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F671DAA1-5A56-474F-BD8C-CDEF167AE2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0" y="685800"/>
            <a:ext cx="114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1B75830D-9F13-4465-8F40-CA7D80E4E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669925"/>
            <a:ext cx="1412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chemeClr val="hlink"/>
                </a:solidFill>
              </a:rPr>
              <a:t>Theorem 1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9FD1FAF7-A27A-47CC-A052-9C9D3CD6A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244850"/>
            <a:ext cx="1243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u="sng"/>
              <a:t>Example: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DA8E1F80-F47F-41F0-BDA1-7EDD82547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0227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84DAF8-FA06-4FD3-A08B-B14FCD51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87032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00"/>
              <a:t>q</a:t>
            </a:r>
            <a:r>
              <a:rPr lang="en-US" altLang="x-none" sz="1600" baseline="-25000"/>
              <a:t>0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22943A6E-B748-4913-91DB-92CF14657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402272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021656ED-ACC8-484B-ADCD-A8E3FB24F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70325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00"/>
              <a:t>q</a:t>
            </a:r>
            <a:r>
              <a:rPr lang="en-US" altLang="x-none" sz="1600" baseline="-25000"/>
              <a:t>1</a:t>
            </a:r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B4F7033C-9F7A-4FF1-A6BC-8D0FDB159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538" y="387032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00"/>
              <a:t>q</a:t>
            </a:r>
            <a:r>
              <a:rPr lang="en-US" altLang="x-none" sz="1600" baseline="-25000"/>
              <a:t>2</a:t>
            </a: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FF3EC0E5-3454-417F-929A-5B599DF1F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3794125"/>
            <a:ext cx="457200" cy="457200"/>
          </a:xfrm>
          <a:prstGeom prst="ellipse">
            <a:avLst/>
          </a:prstGeom>
          <a:solidFill>
            <a:schemeClr val="accent1">
              <a:alpha val="509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B1880965-C7E9-489F-89C1-03AE43234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402272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id="{88C2DC02-D50A-4C0D-85F3-1D0C1A6E2E42}"/>
              </a:ext>
            </a:extLst>
          </p:cNvPr>
          <p:cNvSpPr>
            <a:spLocks/>
          </p:cNvSpPr>
          <p:nvPr/>
        </p:nvSpPr>
        <p:spPr bwMode="auto">
          <a:xfrm>
            <a:off x="2654300" y="3629025"/>
            <a:ext cx="241300" cy="241300"/>
          </a:xfrm>
          <a:custGeom>
            <a:avLst/>
            <a:gdLst>
              <a:gd name="T0" fmla="*/ 2147483647 w 152"/>
              <a:gd name="T1" fmla="*/ 2147483647 h 152"/>
              <a:gd name="T2" fmla="*/ 2147483647 w 152"/>
              <a:gd name="T3" fmla="*/ 2147483647 h 152"/>
              <a:gd name="T4" fmla="*/ 2147483647 w 152"/>
              <a:gd name="T5" fmla="*/ 2147483647 h 152"/>
              <a:gd name="T6" fmla="*/ 2147483647 w 152"/>
              <a:gd name="T7" fmla="*/ 2147483647 h 152"/>
              <a:gd name="T8" fmla="*/ 0 60000 65536"/>
              <a:gd name="T9" fmla="*/ 0 60000 65536"/>
              <a:gd name="T10" fmla="*/ 0 60000 65536"/>
              <a:gd name="T11" fmla="*/ 0 60000 65536"/>
              <a:gd name="T12" fmla="*/ 0 w 152"/>
              <a:gd name="T13" fmla="*/ 0 h 152"/>
              <a:gd name="T14" fmla="*/ 152 w 152"/>
              <a:gd name="T15" fmla="*/ 152 h 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" h="152">
                <a:moveTo>
                  <a:pt x="56" y="152"/>
                </a:moveTo>
                <a:cubicBezTo>
                  <a:pt x="28" y="140"/>
                  <a:pt x="0" y="128"/>
                  <a:pt x="8" y="104"/>
                </a:cubicBezTo>
                <a:cubicBezTo>
                  <a:pt x="16" y="80"/>
                  <a:pt x="80" y="0"/>
                  <a:pt x="104" y="8"/>
                </a:cubicBezTo>
                <a:cubicBezTo>
                  <a:pt x="128" y="16"/>
                  <a:pt x="140" y="84"/>
                  <a:pt x="152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23873924-EF6E-438E-82D0-28180F3A8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4538" y="3767138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600"/>
              <a:t>0</a:t>
            </a:r>
          </a:p>
        </p:txBody>
      </p:sp>
      <p:sp>
        <p:nvSpPr>
          <p:cNvPr id="20" name="Text Box 24">
            <a:extLst>
              <a:ext uri="{FF2B5EF4-FFF2-40B4-BE49-F238E27FC236}">
                <a16:creationId xmlns:a16="http://schemas.microsoft.com/office/drawing/2014/main" id="{305D45F5-F7CD-4B14-A643-6BAFE0D2A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3762375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600"/>
              <a:t>1</a:t>
            </a:r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64FA8ACD-D3A5-44C7-A02A-57D95F260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336925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600"/>
              <a:t>1</a:t>
            </a:r>
          </a:p>
        </p:txBody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53D49B97-CAD7-4646-B9FF-191C2DD2D374}"/>
              </a:ext>
            </a:extLst>
          </p:cNvPr>
          <p:cNvSpPr>
            <a:spLocks/>
          </p:cNvSpPr>
          <p:nvPr/>
        </p:nvSpPr>
        <p:spPr bwMode="auto">
          <a:xfrm>
            <a:off x="3805238" y="3629025"/>
            <a:ext cx="241300" cy="241300"/>
          </a:xfrm>
          <a:custGeom>
            <a:avLst/>
            <a:gdLst>
              <a:gd name="T0" fmla="*/ 2147483647 w 152"/>
              <a:gd name="T1" fmla="*/ 2147483647 h 152"/>
              <a:gd name="T2" fmla="*/ 2147483647 w 152"/>
              <a:gd name="T3" fmla="*/ 2147483647 h 152"/>
              <a:gd name="T4" fmla="*/ 2147483647 w 152"/>
              <a:gd name="T5" fmla="*/ 2147483647 h 152"/>
              <a:gd name="T6" fmla="*/ 2147483647 w 152"/>
              <a:gd name="T7" fmla="*/ 2147483647 h 152"/>
              <a:gd name="T8" fmla="*/ 0 60000 65536"/>
              <a:gd name="T9" fmla="*/ 0 60000 65536"/>
              <a:gd name="T10" fmla="*/ 0 60000 65536"/>
              <a:gd name="T11" fmla="*/ 0 60000 65536"/>
              <a:gd name="T12" fmla="*/ 0 w 152"/>
              <a:gd name="T13" fmla="*/ 0 h 152"/>
              <a:gd name="T14" fmla="*/ 152 w 152"/>
              <a:gd name="T15" fmla="*/ 152 h 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" h="152">
                <a:moveTo>
                  <a:pt x="56" y="152"/>
                </a:moveTo>
                <a:cubicBezTo>
                  <a:pt x="28" y="140"/>
                  <a:pt x="0" y="128"/>
                  <a:pt x="8" y="104"/>
                </a:cubicBezTo>
                <a:cubicBezTo>
                  <a:pt x="16" y="80"/>
                  <a:pt x="80" y="0"/>
                  <a:pt x="104" y="8"/>
                </a:cubicBezTo>
                <a:cubicBezTo>
                  <a:pt x="128" y="16"/>
                  <a:pt x="140" y="84"/>
                  <a:pt x="152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29">
            <a:extLst>
              <a:ext uri="{FF2B5EF4-FFF2-40B4-BE49-F238E27FC236}">
                <a16:creationId xmlns:a16="http://schemas.microsoft.com/office/drawing/2014/main" id="{1E1B6442-06D3-4DF0-8BB1-BFEBA959B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938" y="3336925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600"/>
              <a:t>0</a:t>
            </a:r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E0A6B95E-9B78-4042-AE1B-3C8D2A94BAE5}"/>
              </a:ext>
            </a:extLst>
          </p:cNvPr>
          <p:cNvSpPr>
            <a:spLocks/>
          </p:cNvSpPr>
          <p:nvPr/>
        </p:nvSpPr>
        <p:spPr bwMode="auto">
          <a:xfrm>
            <a:off x="4930775" y="3552825"/>
            <a:ext cx="241300" cy="241300"/>
          </a:xfrm>
          <a:custGeom>
            <a:avLst/>
            <a:gdLst>
              <a:gd name="T0" fmla="*/ 2147483647 w 152"/>
              <a:gd name="T1" fmla="*/ 2147483647 h 152"/>
              <a:gd name="T2" fmla="*/ 2147483647 w 152"/>
              <a:gd name="T3" fmla="*/ 2147483647 h 152"/>
              <a:gd name="T4" fmla="*/ 2147483647 w 152"/>
              <a:gd name="T5" fmla="*/ 2147483647 h 152"/>
              <a:gd name="T6" fmla="*/ 2147483647 w 152"/>
              <a:gd name="T7" fmla="*/ 2147483647 h 152"/>
              <a:gd name="T8" fmla="*/ 0 60000 65536"/>
              <a:gd name="T9" fmla="*/ 0 60000 65536"/>
              <a:gd name="T10" fmla="*/ 0 60000 65536"/>
              <a:gd name="T11" fmla="*/ 0 60000 65536"/>
              <a:gd name="T12" fmla="*/ 0 w 152"/>
              <a:gd name="T13" fmla="*/ 0 h 152"/>
              <a:gd name="T14" fmla="*/ 152 w 152"/>
              <a:gd name="T15" fmla="*/ 152 h 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" h="152">
                <a:moveTo>
                  <a:pt x="56" y="152"/>
                </a:moveTo>
                <a:cubicBezTo>
                  <a:pt x="28" y="140"/>
                  <a:pt x="0" y="128"/>
                  <a:pt x="8" y="104"/>
                </a:cubicBezTo>
                <a:cubicBezTo>
                  <a:pt x="16" y="80"/>
                  <a:pt x="80" y="0"/>
                  <a:pt x="104" y="8"/>
                </a:cubicBezTo>
                <a:cubicBezTo>
                  <a:pt x="128" y="16"/>
                  <a:pt x="140" y="84"/>
                  <a:pt x="152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Text Box 31">
            <a:extLst>
              <a:ext uri="{FF2B5EF4-FFF2-40B4-BE49-F238E27FC236}">
                <a16:creationId xmlns:a16="http://schemas.microsoft.com/office/drawing/2014/main" id="{D12168C1-D646-4CB8-AC2D-D62FBBD80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3260725"/>
            <a:ext cx="466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600"/>
              <a:t>0,1</a:t>
            </a:r>
          </a:p>
        </p:txBody>
      </p:sp>
      <p:grpSp>
        <p:nvGrpSpPr>
          <p:cNvPr id="26" name="Group 60">
            <a:extLst>
              <a:ext uri="{FF2B5EF4-FFF2-40B4-BE49-F238E27FC236}">
                <a16:creationId xmlns:a16="http://schemas.microsoft.com/office/drawing/2014/main" id="{670C1B75-8B4B-4D39-B279-0ED46BC518DA}"/>
              </a:ext>
            </a:extLst>
          </p:cNvPr>
          <p:cNvGrpSpPr>
            <a:grpSpLocks/>
          </p:cNvGrpSpPr>
          <p:nvPr/>
        </p:nvGrpSpPr>
        <p:grpSpPr bwMode="auto">
          <a:xfrm>
            <a:off x="2179638" y="4311650"/>
            <a:ext cx="3633787" cy="714375"/>
            <a:chOff x="1373" y="2428"/>
            <a:chExt cx="2289" cy="450"/>
          </a:xfrm>
        </p:grpSpPr>
        <p:sp>
          <p:nvSpPr>
            <p:cNvPr id="27" name="AutoShape 32">
              <a:extLst>
                <a:ext uri="{FF2B5EF4-FFF2-40B4-BE49-F238E27FC236}">
                  <a16:creationId xmlns:a16="http://schemas.microsoft.com/office/drawing/2014/main" id="{AE931ED9-FCFF-43DB-9E4F-4DF0A4DD7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438"/>
              <a:ext cx="48" cy="24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8" name="Text Box 36">
              <a:extLst>
                <a:ext uri="{FF2B5EF4-FFF2-40B4-BE49-F238E27FC236}">
                  <a16:creationId xmlns:a16="http://schemas.microsoft.com/office/drawing/2014/main" id="{61793D50-3DDA-4203-AD89-158299F89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" y="2626"/>
              <a:ext cx="59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     (1*)</a:t>
              </a:r>
            </a:p>
          </p:txBody>
        </p:sp>
        <p:sp>
          <p:nvSpPr>
            <p:cNvPr id="29" name="AutoShape 37">
              <a:extLst>
                <a:ext uri="{FF2B5EF4-FFF2-40B4-BE49-F238E27FC236}">
                  <a16:creationId xmlns:a16="http://schemas.microsoft.com/office/drawing/2014/main" id="{A409E46B-5AAA-44C0-BB9C-D57E9A5A1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428"/>
              <a:ext cx="48" cy="24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30" name="Text Box 38">
              <a:extLst>
                <a:ext uri="{FF2B5EF4-FFF2-40B4-BE49-F238E27FC236}">
                  <a16:creationId xmlns:a16="http://schemas.microsoft.com/office/drawing/2014/main" id="{8C63671A-F4B0-4C3F-A2E3-FADDF89A5C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3" y="2620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0</a:t>
              </a:r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A2D88130-A837-4B76-8F02-FDE5218EC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" y="2428"/>
              <a:ext cx="48" cy="24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32" name="Text Box 40">
              <a:extLst>
                <a:ext uri="{FF2B5EF4-FFF2-40B4-BE49-F238E27FC236}">
                  <a16:creationId xmlns:a16="http://schemas.microsoft.com/office/drawing/2014/main" id="{5E8525D4-77A7-49BC-B409-97E5EF1CC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616"/>
              <a:ext cx="5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    (0*)</a:t>
              </a:r>
            </a:p>
          </p:txBody>
        </p:sp>
        <p:sp>
          <p:nvSpPr>
            <p:cNvPr id="33" name="AutoShape 41">
              <a:extLst>
                <a:ext uri="{FF2B5EF4-FFF2-40B4-BE49-F238E27FC236}">
                  <a16:creationId xmlns:a16="http://schemas.microsoft.com/office/drawing/2014/main" id="{2BA01F07-EF3B-4684-93D4-6043E5C52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428"/>
              <a:ext cx="48" cy="24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34" name="Text Box 42">
              <a:extLst>
                <a:ext uri="{FF2B5EF4-FFF2-40B4-BE49-F238E27FC236}">
                  <a16:creationId xmlns:a16="http://schemas.microsoft.com/office/drawing/2014/main" id="{88DB6012-FE89-4839-B8C3-397D24AC3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620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1</a:t>
              </a:r>
            </a:p>
          </p:txBody>
        </p:sp>
        <p:sp>
          <p:nvSpPr>
            <p:cNvPr id="35" name="AutoShape 43">
              <a:extLst>
                <a:ext uri="{FF2B5EF4-FFF2-40B4-BE49-F238E27FC236}">
                  <a16:creationId xmlns:a16="http://schemas.microsoft.com/office/drawing/2014/main" id="{A0B96F0F-0E10-44C3-80A8-E0E4D2158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438"/>
              <a:ext cx="48" cy="24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36" name="Text Box 44">
              <a:extLst>
                <a:ext uri="{FF2B5EF4-FFF2-40B4-BE49-F238E27FC236}">
                  <a16:creationId xmlns:a16="http://schemas.microsoft.com/office/drawing/2014/main" id="{42902838-F87F-47B6-9AF4-C0D2139CE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626"/>
              <a:ext cx="7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   (0 + 1)*</a:t>
              </a:r>
            </a:p>
          </p:txBody>
        </p:sp>
      </p:grpSp>
      <p:sp>
        <p:nvSpPr>
          <p:cNvPr id="37" name="Text Box 54">
            <a:extLst>
              <a:ext uri="{FF2B5EF4-FFF2-40B4-BE49-F238E27FC236}">
                <a16:creationId xmlns:a16="http://schemas.microsoft.com/office/drawing/2014/main" id="{179F7764-CDD0-41B5-948D-AD2A524A8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992313"/>
            <a:ext cx="84058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dirty="0"/>
              <a:t> Informally, trace all distinct paths (traversing cycles only once) from the start state to </a:t>
            </a:r>
            <a:r>
              <a:rPr lang="en-US" altLang="x-none" i="1" dirty="0"/>
              <a:t>each of the </a:t>
            </a:r>
            <a:r>
              <a:rPr lang="en-US" altLang="x-none" dirty="0"/>
              <a:t>final states and enumerate all the expressions along the way</a:t>
            </a:r>
          </a:p>
        </p:txBody>
      </p:sp>
      <p:grpSp>
        <p:nvGrpSpPr>
          <p:cNvPr id="38" name="Group 62">
            <a:extLst>
              <a:ext uri="{FF2B5EF4-FFF2-40B4-BE49-F238E27FC236}">
                <a16:creationId xmlns:a16="http://schemas.microsoft.com/office/drawing/2014/main" id="{9B0B6F16-C841-4644-97B9-DD7C02C25889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5699125"/>
            <a:ext cx="2514600" cy="930275"/>
            <a:chOff x="1680" y="3302"/>
            <a:chExt cx="1584" cy="586"/>
          </a:xfrm>
        </p:grpSpPr>
        <p:sp>
          <p:nvSpPr>
            <p:cNvPr id="39" name="Text Box 51">
              <a:extLst>
                <a:ext uri="{FF2B5EF4-FFF2-40B4-BE49-F238E27FC236}">
                  <a16:creationId xmlns:a16="http://schemas.microsoft.com/office/drawing/2014/main" id="{2DBBA156-BA27-4DA8-8028-6F4F7AF830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 flipV="1">
              <a:off x="1680" y="3638"/>
              <a:ext cx="15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     1*00*1(0+1)*</a:t>
              </a:r>
            </a:p>
          </p:txBody>
        </p:sp>
        <p:sp>
          <p:nvSpPr>
            <p:cNvPr id="40" name="AutoShape 59">
              <a:extLst>
                <a:ext uri="{FF2B5EF4-FFF2-40B4-BE49-F238E27FC236}">
                  <a16:creationId xmlns:a16="http://schemas.microsoft.com/office/drawing/2014/main" id="{84917134-2956-40C4-ABBF-3E6E641C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302"/>
              <a:ext cx="144" cy="336"/>
            </a:xfrm>
            <a:prstGeom prst="downArrow">
              <a:avLst>
                <a:gd name="adj1" fmla="val 50000"/>
                <a:gd name="adj2" fmla="val 58333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</p:grpSp>
      <p:grpSp>
        <p:nvGrpSpPr>
          <p:cNvPr id="41" name="Group 64">
            <a:extLst>
              <a:ext uri="{FF2B5EF4-FFF2-40B4-BE49-F238E27FC236}">
                <a16:creationId xmlns:a16="http://schemas.microsoft.com/office/drawing/2014/main" id="{82A07F50-A9FA-4F40-A433-024DC485FE35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5013325"/>
            <a:ext cx="3657600" cy="609600"/>
            <a:chOff x="1344" y="2870"/>
            <a:chExt cx="2304" cy="384"/>
          </a:xfrm>
        </p:grpSpPr>
        <p:sp>
          <p:nvSpPr>
            <p:cNvPr id="42" name="AutoShape 45">
              <a:extLst>
                <a:ext uri="{FF2B5EF4-FFF2-40B4-BE49-F238E27FC236}">
                  <a16:creationId xmlns:a16="http://schemas.microsoft.com/office/drawing/2014/main" id="{5DE731CD-9A00-4943-AEE3-7A7D3E0A19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352" y="2582"/>
              <a:ext cx="96" cy="672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43" name="Text Box 46">
              <a:extLst>
                <a:ext uri="{FF2B5EF4-FFF2-40B4-BE49-F238E27FC236}">
                  <a16:creationId xmlns:a16="http://schemas.microsoft.com/office/drawing/2014/main" id="{7D05FF88-B0E0-4899-9502-48125B127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 flipV="1">
              <a:off x="2160" y="3004"/>
              <a:ext cx="40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00* </a:t>
              </a:r>
            </a:p>
          </p:txBody>
        </p:sp>
        <p:sp>
          <p:nvSpPr>
            <p:cNvPr id="44" name="AutoShape 48">
              <a:extLst>
                <a:ext uri="{FF2B5EF4-FFF2-40B4-BE49-F238E27FC236}">
                  <a16:creationId xmlns:a16="http://schemas.microsoft.com/office/drawing/2014/main" id="{B00B3794-9400-4D07-88D5-926883788A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632" y="2582"/>
              <a:ext cx="96" cy="672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45" name="Text Box 49">
              <a:extLst>
                <a:ext uri="{FF2B5EF4-FFF2-40B4-BE49-F238E27FC236}">
                  <a16:creationId xmlns:a16="http://schemas.microsoft.com/office/drawing/2014/main" id="{DE36CE9E-11A8-4C8C-A5CF-D39D8FD32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 flipV="1">
              <a:off x="1584" y="2966"/>
              <a:ext cx="40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1*</a:t>
              </a:r>
            </a:p>
          </p:txBody>
        </p:sp>
        <p:sp>
          <p:nvSpPr>
            <p:cNvPr id="46" name="AutoShape 50">
              <a:extLst>
                <a:ext uri="{FF2B5EF4-FFF2-40B4-BE49-F238E27FC236}">
                  <a16:creationId xmlns:a16="http://schemas.microsoft.com/office/drawing/2014/main" id="{20F27340-F661-4573-9E2F-8C71FF8EE0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264" y="2582"/>
              <a:ext cx="96" cy="672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47" name="AutoShape 52">
              <a:extLst>
                <a:ext uri="{FF2B5EF4-FFF2-40B4-BE49-F238E27FC236}">
                  <a16:creationId xmlns:a16="http://schemas.microsoft.com/office/drawing/2014/main" id="{CDAF6053-1C0C-41F8-A572-3467B4584E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784" y="2822"/>
              <a:ext cx="96" cy="192"/>
            </a:xfrm>
            <a:prstGeom prst="rightBrace">
              <a:avLst>
                <a:gd name="adj1" fmla="val 1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48" name="Text Box 53">
              <a:extLst>
                <a:ext uri="{FF2B5EF4-FFF2-40B4-BE49-F238E27FC236}">
                  <a16:creationId xmlns:a16="http://schemas.microsoft.com/office/drawing/2014/main" id="{6CE1D027-FBE9-4B48-A7DC-B9AE6D74D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 flipV="1">
              <a:off x="2736" y="2965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1</a:t>
              </a:r>
            </a:p>
          </p:txBody>
        </p:sp>
        <p:sp>
          <p:nvSpPr>
            <p:cNvPr id="49" name="Text Box 63">
              <a:extLst>
                <a:ext uri="{FF2B5EF4-FFF2-40B4-BE49-F238E27FC236}">
                  <a16:creationId xmlns:a16="http://schemas.microsoft.com/office/drawing/2014/main" id="{E9821456-E43F-4061-B8A2-A7DF1941D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2" y="2935"/>
              <a:ext cx="5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(0+1)*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B2B926C-5B29-42F8-82DB-18873ADCD118}"/>
              </a:ext>
            </a:extLst>
          </p:cNvPr>
          <p:cNvSpPr txBox="1"/>
          <p:nvPr/>
        </p:nvSpPr>
        <p:spPr>
          <a:xfrm>
            <a:off x="5943600" y="5638800"/>
            <a:ext cx="3089275" cy="4000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Q) What is the language?</a:t>
            </a:r>
          </a:p>
        </p:txBody>
      </p:sp>
    </p:spTree>
    <p:extLst>
      <p:ext uri="{BB962C8B-B14F-4D97-AF65-F5344CB8AC3E}">
        <p14:creationId xmlns:p14="http://schemas.microsoft.com/office/powerpoint/2010/main" val="80862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3645408"/>
            <a:ext cx="8229600" cy="13914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6800" y="5562600"/>
            <a:ext cx="77168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(a) </a:t>
            </a:r>
            <a:r>
              <a:rPr sz="1800" dirty="0">
                <a:latin typeface="Arial"/>
                <a:cs typeface="Arial"/>
              </a:rPr>
              <a:t>nfa </a:t>
            </a:r>
            <a:r>
              <a:rPr sz="1800" spc="-5" dirty="0">
                <a:latin typeface="Arial"/>
                <a:cs typeface="Arial"/>
              </a:rPr>
              <a:t>accepts </a:t>
            </a:r>
            <a:r>
              <a:rPr sz="1800" spc="-5" dirty="0">
                <a:latin typeface="Cambria Math"/>
                <a:cs typeface="Cambria Math"/>
              </a:rPr>
              <a:t>∅</a:t>
            </a:r>
            <a:r>
              <a:rPr sz="1800" spc="-5" dirty="0">
                <a:latin typeface="Arial"/>
                <a:cs typeface="Arial"/>
              </a:rPr>
              <a:t>. </a:t>
            </a:r>
            <a:r>
              <a:rPr lang="en-US" sz="1800" spc="-5" dirty="0">
                <a:latin typeface="Arial"/>
                <a:cs typeface="Arial"/>
              </a:rPr>
              <a:t>           </a:t>
            </a:r>
            <a:r>
              <a:rPr sz="1800" spc="-5" dirty="0">
                <a:latin typeface="Arial"/>
                <a:cs typeface="Arial"/>
              </a:rPr>
              <a:t>(b) nfa accepts </a:t>
            </a:r>
            <a:r>
              <a:rPr sz="1800" dirty="0">
                <a:latin typeface="Arial"/>
                <a:cs typeface="Arial"/>
              </a:rPr>
              <a:t>{λ}. </a:t>
            </a:r>
            <a:r>
              <a:rPr lang="en-US" sz="1800" dirty="0">
                <a:latin typeface="Arial"/>
                <a:cs typeface="Arial"/>
              </a:rPr>
              <a:t>            </a:t>
            </a:r>
            <a:r>
              <a:rPr sz="1800" dirty="0">
                <a:latin typeface="Arial"/>
                <a:cs typeface="Arial"/>
              </a:rPr>
              <a:t>(c) </a:t>
            </a:r>
            <a:r>
              <a:rPr sz="1800" spc="-5" dirty="0">
                <a:latin typeface="Arial"/>
                <a:cs typeface="Arial"/>
              </a:rPr>
              <a:t>nfa accepts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{a}.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77695" y="466470"/>
            <a:ext cx="536130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R.E. </a:t>
            </a:r>
            <a:r>
              <a:rPr lang="en-US" sz="4400" dirty="0"/>
              <a:t>(R)</a:t>
            </a:r>
            <a:r>
              <a:rPr sz="4400" dirty="0"/>
              <a:t> </a:t>
            </a:r>
            <a:r>
              <a:rPr sz="4400" dirty="0">
                <a:latin typeface="Wingdings"/>
                <a:cs typeface="Wingdings"/>
              </a:rPr>
              <a:t></a:t>
            </a:r>
            <a:r>
              <a:rPr sz="4400" dirty="0">
                <a:latin typeface="Times New Roman"/>
                <a:cs typeface="Times New Roman"/>
              </a:rPr>
              <a:t> </a:t>
            </a:r>
            <a:r>
              <a:rPr lang="en-US" sz="4400" spc="-35" dirty="0">
                <a:latin typeface="Times New Roman"/>
                <a:cs typeface="Times New Roman"/>
              </a:rPr>
              <a:t>NFA(M)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540" y="1896617"/>
            <a:ext cx="5361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solidFill>
                  <a:srgbClr val="974707"/>
                </a:solidFill>
                <a:latin typeface="Calibri"/>
                <a:cs typeface="Calibri"/>
              </a:rPr>
              <a:t>Use the </a:t>
            </a:r>
            <a:r>
              <a:rPr sz="2800" spc="-15" dirty="0">
                <a:solidFill>
                  <a:srgbClr val="974707"/>
                </a:solidFill>
                <a:latin typeface="Calibri"/>
                <a:cs typeface="Calibri"/>
              </a:rPr>
              <a:t>recursion property </a:t>
            </a:r>
            <a:r>
              <a:rPr sz="2800" spc="-5" dirty="0">
                <a:solidFill>
                  <a:srgbClr val="974707"/>
                </a:solidFill>
                <a:latin typeface="Calibri"/>
                <a:cs typeface="Calibri"/>
              </a:rPr>
              <a:t>of</a:t>
            </a:r>
            <a:r>
              <a:rPr sz="2800" spc="4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974707"/>
                </a:solidFill>
                <a:latin typeface="Calibri"/>
                <a:cs typeface="Calibri"/>
              </a:rPr>
              <a:t>R.E.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12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600200"/>
            <a:ext cx="6400800" cy="30815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52600" y="5562600"/>
            <a:ext cx="624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 Schematic representation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an </a:t>
            </a:r>
            <a:r>
              <a:rPr sz="1800" dirty="0">
                <a:latin typeface="Arial"/>
                <a:cs typeface="Arial"/>
              </a:rPr>
              <a:t>nfa </a:t>
            </a:r>
            <a:r>
              <a:rPr sz="1800" spc="-5" dirty="0">
                <a:latin typeface="Arial"/>
                <a:cs typeface="Arial"/>
              </a:rPr>
              <a:t>accepting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5" dirty="0">
                <a:latin typeface="Arial"/>
                <a:cs typeface="Arial"/>
              </a:rPr>
              <a:t>).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831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17219"/>
            <a:ext cx="8229600" cy="4707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50820" y="5532526"/>
            <a:ext cx="3644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     </a:t>
            </a:r>
            <a:r>
              <a:rPr sz="1800" spc="-5" dirty="0">
                <a:latin typeface="Arial"/>
                <a:cs typeface="Arial"/>
              </a:rPr>
              <a:t>Automaton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7" baseline="-20833" dirty="0">
                <a:latin typeface="Arial"/>
                <a:cs typeface="Arial"/>
              </a:rPr>
              <a:t>1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2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</a:t>
            </a:r>
            <a:r>
              <a:rPr sz="1800" baseline="-20833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40017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269235"/>
            <a:ext cx="8229600" cy="14036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9023" y="5532526"/>
            <a:ext cx="3426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   </a:t>
            </a:r>
            <a:r>
              <a:rPr sz="1800" spc="-5" dirty="0">
                <a:latin typeface="Arial"/>
                <a:cs typeface="Arial"/>
              </a:rPr>
              <a:t> Automaton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7" baseline="-20833" dirty="0">
                <a:latin typeface="Arial"/>
                <a:cs typeface="Arial"/>
              </a:rPr>
              <a:t>1</a:t>
            </a:r>
            <a:r>
              <a:rPr sz="1800" spc="-165" baseline="-20833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</a:t>
            </a:r>
            <a:r>
              <a:rPr sz="1800" baseline="-20833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43413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701040"/>
            <a:ext cx="8229600" cy="4539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52927" y="5532526"/>
            <a:ext cx="3438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       </a:t>
            </a:r>
            <a:r>
              <a:rPr sz="1800" spc="-5" dirty="0">
                <a:latin typeface="Arial"/>
                <a:cs typeface="Arial"/>
              </a:rPr>
              <a:t>Automaton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r </a:t>
            </a:r>
            <a:r>
              <a:rPr sz="1800" spc="-7" baseline="-20833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*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37040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9A5D2A5-A788-4597-AA37-5AA6BC70BB43}"/>
              </a:ext>
            </a:extLst>
          </p:cNvPr>
          <p:cNvSpPr txBox="1">
            <a:spLocks/>
          </p:cNvSpPr>
          <p:nvPr/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EE513A8C-872B-884D-85B9-2C3AA775BA4B}" type="slidenum">
              <a:rPr lang="en-US" altLang="x-none" smtClean="0"/>
              <a:pPr/>
              <a:t>16</a:t>
            </a:fld>
            <a:endParaRPr lang="en-US" altLang="x-none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508CF9C-6CE4-400A-A14A-074F496CAD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7710" y="1172369"/>
            <a:ext cx="5148580" cy="1244600"/>
          </a:xfrm>
        </p:spPr>
        <p:txBody>
          <a:bodyPr/>
          <a:lstStyle/>
          <a:p>
            <a:pPr eaLnBrk="1" hangingPunct="1"/>
            <a:r>
              <a:rPr lang="en-US" altLang="x-none" dirty="0"/>
              <a:t>RE to </a:t>
            </a:r>
            <a:r>
              <a:rPr lang="en-US" altLang="x-none" dirty="0">
                <a:sym typeface="Symbol" charset="2"/>
              </a:rPr>
              <a:t></a:t>
            </a:r>
            <a:r>
              <a:rPr lang="en-US" altLang="x-none" dirty="0">
                <a:ea typeface="ＭＳ Ｐゴシック" charset="-128"/>
              </a:rPr>
              <a:t>-N</a:t>
            </a:r>
            <a:r>
              <a:rPr lang="en-US" altLang="x-none" dirty="0"/>
              <a:t>FA construction </a:t>
            </a: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A45ED37D-A700-4AD6-AE9D-838B338FA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1000"/>
            <a:ext cx="2057400" cy="533400"/>
          </a:xfrm>
          <a:prstGeom prst="ellipse">
            <a:avLst/>
          </a:prstGeom>
          <a:solidFill>
            <a:srgbClr val="FFCC99">
              <a:alpha val="784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2200">
                <a:sym typeface="Symbol" charset="2"/>
              </a:rPr>
              <a:t></a:t>
            </a:r>
            <a:r>
              <a:rPr lang="en-US" altLang="x-none"/>
              <a:t> -NFA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44CE3EB9-6DEC-4EC4-B03B-F24B9D6AB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57200"/>
            <a:ext cx="2209800" cy="533400"/>
          </a:xfrm>
          <a:prstGeom prst="ellipse">
            <a:avLst/>
          </a:prstGeom>
          <a:solidFill>
            <a:srgbClr val="FFCC99">
              <a:alpha val="784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/>
              <a:t>Reg Ex</a:t>
            </a: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0F32F91B-2B33-4B2F-B531-80E612E6BF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0" y="685800"/>
            <a:ext cx="114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A201220A-4271-4203-8450-6DEFDDC57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669925"/>
            <a:ext cx="1412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chemeClr val="hlink"/>
                </a:solidFill>
              </a:rPr>
              <a:t>Theorem 2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1D334CD-FDB9-49B2-93DB-E838637ED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152650"/>
            <a:ext cx="1243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u="sng"/>
              <a:t>Example:</a:t>
            </a:r>
            <a:endParaRPr lang="en-US" altLang="x-none"/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9BB3E4B4-EAB7-4BC4-B32B-16A59907787D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2590800" y="21336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/>
              <a:t>     (0+1)*01(0+1)*</a:t>
            </a:r>
          </a:p>
        </p:txBody>
      </p:sp>
      <p:sp>
        <p:nvSpPr>
          <p:cNvPr id="12" name="Line 16">
            <a:extLst>
              <a:ext uri="{FF2B5EF4-FFF2-40B4-BE49-F238E27FC236}">
                <a16:creationId xmlns:a16="http://schemas.microsoft.com/office/drawing/2014/main" id="{1C2C1235-604B-4B1A-AF30-CC33E2F74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490378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69">
            <a:extLst>
              <a:ext uri="{FF2B5EF4-FFF2-40B4-BE49-F238E27FC236}">
                <a16:creationId xmlns:a16="http://schemas.microsoft.com/office/drawing/2014/main" id="{FC404A63-12E9-43A9-AAFC-50B97A4634CC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408488"/>
            <a:ext cx="1143000" cy="1028700"/>
            <a:chOff x="1676400" y="3771900"/>
            <a:chExt cx="1143000" cy="1028700"/>
          </a:xfrm>
        </p:grpSpPr>
        <p:sp>
          <p:nvSpPr>
            <p:cNvPr id="14" name="Oval 18">
              <a:extLst>
                <a:ext uri="{FF2B5EF4-FFF2-40B4-BE49-F238E27FC236}">
                  <a16:creationId xmlns:a16="http://schemas.microsoft.com/office/drawing/2014/main" id="{BFC52C84-4B53-406F-8987-41D801F69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0" y="3886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2C85F528-0DF9-453A-923B-940378588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F33CBAEA-25A1-4447-9835-8AFF01182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200" y="40386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22">
              <a:extLst>
                <a:ext uri="{FF2B5EF4-FFF2-40B4-BE49-F238E27FC236}">
                  <a16:creationId xmlns:a16="http://schemas.microsoft.com/office/drawing/2014/main" id="{F3B24F07-72F5-4183-B32E-61708EA61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3886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07EECACD-4171-425A-A660-F55481BCB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200" y="46482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64EF988A-10D9-4CA6-B565-421E4B938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495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0" name="Text Box 28">
              <a:extLst>
                <a:ext uri="{FF2B5EF4-FFF2-40B4-BE49-F238E27FC236}">
                  <a16:creationId xmlns:a16="http://schemas.microsoft.com/office/drawing/2014/main" id="{D7F6A66E-F9F0-4E0F-B126-DDA8A0368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1525" y="3771900"/>
              <a:ext cx="2682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200"/>
                <a:t>0</a:t>
              </a:r>
            </a:p>
          </p:txBody>
        </p:sp>
        <p:sp>
          <p:nvSpPr>
            <p:cNvPr id="21" name="Text Box 29">
              <a:extLst>
                <a:ext uri="{FF2B5EF4-FFF2-40B4-BE49-F238E27FC236}">
                  <a16:creationId xmlns:a16="http://schemas.microsoft.com/office/drawing/2014/main" id="{2D9BC850-E3B7-43DB-A60D-2B454BE36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7400" y="4449763"/>
              <a:ext cx="2682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200"/>
                <a:t>1</a:t>
              </a:r>
            </a:p>
          </p:txBody>
        </p:sp>
      </p:grpSp>
      <p:grpSp>
        <p:nvGrpSpPr>
          <p:cNvPr id="22" name="Group 71">
            <a:extLst>
              <a:ext uri="{FF2B5EF4-FFF2-40B4-BE49-F238E27FC236}">
                <a16:creationId xmlns:a16="http://schemas.microsoft.com/office/drawing/2014/main" id="{4867F4D7-0A37-4199-A70C-448B71DC560F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408488"/>
            <a:ext cx="609600" cy="1082675"/>
            <a:chOff x="2819400" y="3771900"/>
            <a:chExt cx="609600" cy="1082675"/>
          </a:xfrm>
        </p:grpSpPr>
        <p:sp>
          <p:nvSpPr>
            <p:cNvPr id="23" name="Oval 25">
              <a:extLst>
                <a:ext uri="{FF2B5EF4-FFF2-40B4-BE49-F238E27FC236}">
                  <a16:creationId xmlns:a16="http://schemas.microsoft.com/office/drawing/2014/main" id="{0AC9597B-BCF8-49E3-AAFD-EF4AD3ACB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/>
            </a:p>
          </p:txBody>
        </p:sp>
        <p:sp>
          <p:nvSpPr>
            <p:cNvPr id="24" name="Line 26">
              <a:extLst>
                <a:ext uri="{FF2B5EF4-FFF2-40B4-BE49-F238E27FC236}">
                  <a16:creationId xmlns:a16="http://schemas.microsoft.com/office/drawing/2014/main" id="{B9776E24-E52B-4C83-ADE0-BE3F32CCEC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4038600"/>
              <a:ext cx="304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7">
              <a:extLst>
                <a:ext uri="{FF2B5EF4-FFF2-40B4-BE49-F238E27FC236}">
                  <a16:creationId xmlns:a16="http://schemas.microsoft.com/office/drawing/2014/main" id="{A5C928E3-EAA1-4BCE-9C40-38A262F6B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9400" y="43434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30">
              <a:extLst>
                <a:ext uri="{FF2B5EF4-FFF2-40B4-BE49-F238E27FC236}">
                  <a16:creationId xmlns:a16="http://schemas.microsoft.com/office/drawing/2014/main" id="{D6501A72-F91B-4A17-82F0-08944AEBE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771900"/>
              <a:ext cx="2952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  <p:sp>
          <p:nvSpPr>
            <p:cNvPr id="27" name="Text Box 31">
              <a:extLst>
                <a:ext uri="{FF2B5EF4-FFF2-40B4-BE49-F238E27FC236}">
                  <a16:creationId xmlns:a16="http://schemas.microsoft.com/office/drawing/2014/main" id="{C15C6461-01D7-43D8-A650-24B89A5A9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4457700"/>
              <a:ext cx="2952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</p:grpSp>
      <p:grpSp>
        <p:nvGrpSpPr>
          <p:cNvPr id="28" name="Group 70">
            <a:extLst>
              <a:ext uri="{FF2B5EF4-FFF2-40B4-BE49-F238E27FC236}">
                <a16:creationId xmlns:a16="http://schemas.microsoft.com/office/drawing/2014/main" id="{22D9DE1A-CA74-4CA2-AB42-25D6E8244C34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484688"/>
            <a:ext cx="762000" cy="930275"/>
            <a:chOff x="914400" y="3848100"/>
            <a:chExt cx="762000" cy="930275"/>
          </a:xfrm>
        </p:grpSpPr>
        <p:sp>
          <p:nvSpPr>
            <p:cNvPr id="29" name="Oval 15">
              <a:extLst>
                <a:ext uri="{FF2B5EF4-FFF2-40B4-BE49-F238E27FC236}">
                  <a16:creationId xmlns:a16="http://schemas.microsoft.com/office/drawing/2014/main" id="{7FA66DB9-9899-4BC1-8090-1C8866BFA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" y="41148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/>
            </a:p>
          </p:txBody>
        </p:sp>
        <p:sp>
          <p:nvSpPr>
            <p:cNvPr id="30" name="Line 17">
              <a:extLst>
                <a:ext uri="{FF2B5EF4-FFF2-40B4-BE49-F238E27FC236}">
                  <a16:creationId xmlns:a16="http://schemas.microsoft.com/office/drawing/2014/main" id="{E97FA90C-3D4B-466C-8B57-37FA301F0C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9200" y="40386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41B4F8B2-10EF-47FA-A9F2-FCFA05BD1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4343400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32">
              <a:extLst>
                <a:ext uri="{FF2B5EF4-FFF2-40B4-BE49-F238E27FC236}">
                  <a16:creationId xmlns:a16="http://schemas.microsoft.com/office/drawing/2014/main" id="{2FBF9EE9-8E56-4BA0-88C6-ECE1C0256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3848100"/>
              <a:ext cx="2952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  <a:endParaRPr lang="en-US" altLang="x-none" sz="2200">
                <a:sym typeface="Symbol" charset="2"/>
              </a:endParaRPr>
            </a:p>
          </p:txBody>
        </p:sp>
        <p:sp>
          <p:nvSpPr>
            <p:cNvPr id="33" name="Text Box 33">
              <a:extLst>
                <a:ext uri="{FF2B5EF4-FFF2-40B4-BE49-F238E27FC236}">
                  <a16:creationId xmlns:a16="http://schemas.microsoft.com/office/drawing/2014/main" id="{684C727C-D2CB-4B6B-BF91-F22B526D06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4381500"/>
              <a:ext cx="2952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</p:grpSp>
      <p:grpSp>
        <p:nvGrpSpPr>
          <p:cNvPr id="34" name="Group 73">
            <a:extLst>
              <a:ext uri="{FF2B5EF4-FFF2-40B4-BE49-F238E27FC236}">
                <a16:creationId xmlns:a16="http://schemas.microsoft.com/office/drawing/2014/main" id="{0C8EC0A5-EF70-4F4A-8F8A-330CD4DCC71F}"/>
              </a:ext>
            </a:extLst>
          </p:cNvPr>
          <p:cNvGrpSpPr>
            <a:grpSpLocks/>
          </p:cNvGrpSpPr>
          <p:nvPr/>
        </p:nvGrpSpPr>
        <p:grpSpPr bwMode="auto">
          <a:xfrm>
            <a:off x="1016000" y="5056188"/>
            <a:ext cx="2349500" cy="887412"/>
            <a:chOff x="1016000" y="4419600"/>
            <a:chExt cx="2349500" cy="887473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3C6E51C-84B9-41AA-A20A-C77597DDF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0" y="4419600"/>
              <a:ext cx="2349500" cy="698500"/>
            </a:xfrm>
            <a:custGeom>
              <a:avLst/>
              <a:gdLst>
                <a:gd name="T0" fmla="*/ 2147483647 w 1480"/>
                <a:gd name="T1" fmla="*/ 0 h 440"/>
                <a:gd name="T2" fmla="*/ 2147483647 w 1480"/>
                <a:gd name="T3" fmla="*/ 2147483647 h 440"/>
                <a:gd name="T4" fmla="*/ 2147483647 w 1480"/>
                <a:gd name="T5" fmla="*/ 2147483647 h 440"/>
                <a:gd name="T6" fmla="*/ 2147483647 w 1480"/>
                <a:gd name="T7" fmla="*/ 2147483647 h 440"/>
                <a:gd name="T8" fmla="*/ 2147483647 w 1480"/>
                <a:gd name="T9" fmla="*/ 0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0"/>
                <a:gd name="T16" fmla="*/ 0 h 440"/>
                <a:gd name="T17" fmla="*/ 1480 w 1480"/>
                <a:gd name="T18" fmla="*/ 440 h 4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0" h="440">
                  <a:moveTo>
                    <a:pt x="1424" y="0"/>
                  </a:moveTo>
                  <a:cubicBezTo>
                    <a:pt x="1452" y="108"/>
                    <a:pt x="1480" y="216"/>
                    <a:pt x="1376" y="288"/>
                  </a:cubicBezTo>
                  <a:cubicBezTo>
                    <a:pt x="1272" y="360"/>
                    <a:pt x="1008" y="440"/>
                    <a:pt x="800" y="432"/>
                  </a:cubicBezTo>
                  <a:cubicBezTo>
                    <a:pt x="592" y="424"/>
                    <a:pt x="256" y="312"/>
                    <a:pt x="128" y="240"/>
                  </a:cubicBezTo>
                  <a:cubicBezTo>
                    <a:pt x="0" y="168"/>
                    <a:pt x="48" y="40"/>
                    <a:pt x="32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35">
              <a:extLst>
                <a:ext uri="{FF2B5EF4-FFF2-40B4-BE49-F238E27FC236}">
                  <a16:creationId xmlns:a16="http://schemas.microsoft.com/office/drawing/2014/main" id="{2F4365A5-6123-486C-82FC-5A746161CD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6313" y="4906963"/>
              <a:ext cx="2968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</p:grpSp>
      <p:grpSp>
        <p:nvGrpSpPr>
          <p:cNvPr id="37" name="Group 72">
            <a:extLst>
              <a:ext uri="{FF2B5EF4-FFF2-40B4-BE49-F238E27FC236}">
                <a16:creationId xmlns:a16="http://schemas.microsoft.com/office/drawing/2014/main" id="{03C78AA2-A344-437D-9C5C-2F22780A5AAB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3970338"/>
            <a:ext cx="2324100" cy="781050"/>
            <a:chOff x="1066800" y="3333690"/>
            <a:chExt cx="2324100" cy="781110"/>
          </a:xfrm>
        </p:grpSpPr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E4A5C3DD-C9CD-40C0-86F1-F317E7047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3644900"/>
              <a:ext cx="2324100" cy="469900"/>
            </a:xfrm>
            <a:custGeom>
              <a:avLst/>
              <a:gdLst>
                <a:gd name="T0" fmla="*/ 0 w 1464"/>
                <a:gd name="T1" fmla="*/ 2147483647 h 296"/>
                <a:gd name="T2" fmla="*/ 2147483647 w 1464"/>
                <a:gd name="T3" fmla="*/ 2147483647 h 296"/>
                <a:gd name="T4" fmla="*/ 2147483647 w 1464"/>
                <a:gd name="T5" fmla="*/ 2147483647 h 296"/>
                <a:gd name="T6" fmla="*/ 2147483647 w 1464"/>
                <a:gd name="T7" fmla="*/ 2147483647 h 296"/>
                <a:gd name="T8" fmla="*/ 2147483647 w 1464"/>
                <a:gd name="T9" fmla="*/ 2147483647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4"/>
                <a:gd name="T16" fmla="*/ 0 h 296"/>
                <a:gd name="T17" fmla="*/ 1464 w 146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4" h="296">
                  <a:moveTo>
                    <a:pt x="0" y="296"/>
                  </a:moveTo>
                  <a:cubicBezTo>
                    <a:pt x="12" y="224"/>
                    <a:pt x="24" y="152"/>
                    <a:pt x="144" y="104"/>
                  </a:cubicBezTo>
                  <a:cubicBezTo>
                    <a:pt x="264" y="56"/>
                    <a:pt x="520" y="0"/>
                    <a:pt x="720" y="8"/>
                  </a:cubicBezTo>
                  <a:cubicBezTo>
                    <a:pt x="920" y="16"/>
                    <a:pt x="1224" y="104"/>
                    <a:pt x="1344" y="152"/>
                  </a:cubicBezTo>
                  <a:cubicBezTo>
                    <a:pt x="1464" y="200"/>
                    <a:pt x="1452" y="248"/>
                    <a:pt x="1440" y="29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 Box 40">
              <a:extLst>
                <a:ext uri="{FF2B5EF4-FFF2-40B4-BE49-F238E27FC236}">
                  <a16:creationId xmlns:a16="http://schemas.microsoft.com/office/drawing/2014/main" id="{31C44D19-0DFB-4166-8086-B6C7255BB0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3333690"/>
              <a:ext cx="2968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</p:grpSp>
      <p:grpSp>
        <p:nvGrpSpPr>
          <p:cNvPr id="40" name="Group 72">
            <a:extLst>
              <a:ext uri="{FF2B5EF4-FFF2-40B4-BE49-F238E27FC236}">
                <a16:creationId xmlns:a16="http://schemas.microsoft.com/office/drawing/2014/main" id="{11BDBB8E-EC37-4329-ABD1-A5372002845B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4560888"/>
            <a:ext cx="1752600" cy="495300"/>
            <a:chOff x="2160" y="2472"/>
            <a:chExt cx="1104" cy="312"/>
          </a:xfrm>
        </p:grpSpPr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C82F503F-335F-4C3F-B02B-AD1FD47C4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68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37">
              <a:extLst>
                <a:ext uri="{FF2B5EF4-FFF2-40B4-BE49-F238E27FC236}">
                  <a16:creationId xmlns:a16="http://schemas.microsoft.com/office/drawing/2014/main" id="{40393370-76CF-4BEC-947B-D3EDDF769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9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/>
            </a:p>
          </p:txBody>
        </p:sp>
        <p:sp>
          <p:nvSpPr>
            <p:cNvPr id="43" name="Text Box 38">
              <a:extLst>
                <a:ext uri="{FF2B5EF4-FFF2-40B4-BE49-F238E27FC236}">
                  <a16:creationId xmlns:a16="http://schemas.microsoft.com/office/drawing/2014/main" id="{F5C19D06-4F56-4A7F-83BC-736E81721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" y="2472"/>
              <a:ext cx="18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941DAD1A-CCFF-496C-A17F-465C6A7F0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669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42">
              <a:extLst>
                <a:ext uri="{FF2B5EF4-FFF2-40B4-BE49-F238E27FC236}">
                  <a16:creationId xmlns:a16="http://schemas.microsoft.com/office/drawing/2014/main" id="{6FF69B98-1450-4DBD-8EB3-01F6B13B1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573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/>
            </a:p>
          </p:txBody>
        </p:sp>
        <p:sp>
          <p:nvSpPr>
            <p:cNvPr id="46" name="Text Box 43">
              <a:extLst>
                <a:ext uri="{FF2B5EF4-FFF2-40B4-BE49-F238E27FC236}">
                  <a16:creationId xmlns:a16="http://schemas.microsoft.com/office/drawing/2014/main" id="{14C17E7B-98EA-4C32-9389-83305AA8C2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5" y="2496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200"/>
                <a:t>0</a:t>
              </a:r>
            </a:p>
          </p:txBody>
        </p:sp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51EBF110-9E58-484F-A0F4-00F88DB8B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669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Text Box 46">
              <a:extLst>
                <a:ext uri="{FF2B5EF4-FFF2-40B4-BE49-F238E27FC236}">
                  <a16:creationId xmlns:a16="http://schemas.microsoft.com/office/drawing/2014/main" id="{E5AE3743-26AB-4E8F-89AB-202064C30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7" y="2496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200"/>
                <a:t>1</a:t>
              </a:r>
            </a:p>
          </p:txBody>
        </p:sp>
      </p:grpSp>
      <p:grpSp>
        <p:nvGrpSpPr>
          <p:cNvPr id="49" name="Group 74">
            <a:extLst>
              <a:ext uri="{FF2B5EF4-FFF2-40B4-BE49-F238E27FC236}">
                <a16:creationId xmlns:a16="http://schemas.microsoft.com/office/drawing/2014/main" id="{E5307ACE-F16F-4691-85A1-00244157E7D0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3997325"/>
            <a:ext cx="2743200" cy="1874838"/>
            <a:chOff x="3264" y="2117"/>
            <a:chExt cx="1728" cy="1181"/>
          </a:xfrm>
        </p:grpSpPr>
        <p:sp>
          <p:nvSpPr>
            <p:cNvPr id="50" name="Oval 47">
              <a:extLst>
                <a:ext uri="{FF2B5EF4-FFF2-40B4-BE49-F238E27FC236}">
                  <a16:creationId xmlns:a16="http://schemas.microsoft.com/office/drawing/2014/main" id="{FE5C5216-E9A8-4C87-8E66-4238BCA36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9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3E9765A2-3CC8-44BE-97A4-F8CA5D3308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6" y="2544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49">
              <a:extLst>
                <a:ext uri="{FF2B5EF4-FFF2-40B4-BE49-F238E27FC236}">
                  <a16:creationId xmlns:a16="http://schemas.microsoft.com/office/drawing/2014/main" id="{0C6029C8-3D6B-4D4E-A002-92474A6F1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448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3" name="Oval 50">
              <a:extLst>
                <a:ext uri="{FF2B5EF4-FFF2-40B4-BE49-F238E27FC236}">
                  <a16:creationId xmlns:a16="http://schemas.microsoft.com/office/drawing/2014/main" id="{A22AA631-3657-406A-B061-4593156D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83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4" name="Line 51">
              <a:extLst>
                <a:ext uri="{FF2B5EF4-FFF2-40B4-BE49-F238E27FC236}">
                  <a16:creationId xmlns:a16="http://schemas.microsoft.com/office/drawing/2014/main" id="{9A2C0AD1-0CE5-4098-8D52-3780A55C0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736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BD1CE078-447C-4BBA-9614-058D4AFF87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54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53">
              <a:extLst>
                <a:ext uri="{FF2B5EF4-FFF2-40B4-BE49-F238E27FC236}">
                  <a16:creationId xmlns:a16="http://schemas.microsoft.com/office/drawing/2014/main" id="{71245D10-6B28-4B54-9B89-AD46DB17E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448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5CC1526A-99CA-48EE-B453-259E57F61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92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55">
              <a:extLst>
                <a:ext uri="{FF2B5EF4-FFF2-40B4-BE49-F238E27FC236}">
                  <a16:creationId xmlns:a16="http://schemas.microsoft.com/office/drawing/2014/main" id="{E0D9C995-9312-4260-A209-8F559C6D3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83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9" name="Oval 56">
              <a:extLst>
                <a:ext uri="{FF2B5EF4-FFF2-40B4-BE49-F238E27FC236}">
                  <a16:creationId xmlns:a16="http://schemas.microsoft.com/office/drawing/2014/main" id="{4FC68E24-557F-4C76-8E1D-B7E5FD8A3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59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/>
            </a:p>
          </p:txBody>
        </p:sp>
        <p:sp>
          <p:nvSpPr>
            <p:cNvPr id="60" name="Line 57">
              <a:extLst>
                <a:ext uri="{FF2B5EF4-FFF2-40B4-BE49-F238E27FC236}">
                  <a16:creationId xmlns:a16="http://schemas.microsoft.com/office/drawing/2014/main" id="{04029196-92E6-417E-A36D-60D55A65B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544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58">
              <a:extLst>
                <a:ext uri="{FF2B5EF4-FFF2-40B4-BE49-F238E27FC236}">
                  <a16:creationId xmlns:a16="http://schemas.microsoft.com/office/drawing/2014/main" id="{53B3F9E9-5879-464D-B67F-1535DE4870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4" y="278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Text Box 59">
              <a:extLst>
                <a:ext uri="{FF2B5EF4-FFF2-40B4-BE49-F238E27FC236}">
                  <a16:creationId xmlns:a16="http://schemas.microsoft.com/office/drawing/2014/main" id="{A7842988-485B-431D-976F-8944D2801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" y="2376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200"/>
                <a:t>0</a:t>
              </a:r>
            </a:p>
          </p:txBody>
        </p:sp>
        <p:sp>
          <p:nvSpPr>
            <p:cNvPr id="63" name="Text Box 60">
              <a:extLst>
                <a:ext uri="{FF2B5EF4-FFF2-40B4-BE49-F238E27FC236}">
                  <a16:creationId xmlns:a16="http://schemas.microsoft.com/office/drawing/2014/main" id="{2EC76572-2448-434D-9D80-0BDCA899F5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803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200"/>
                <a:t>1</a:t>
              </a:r>
            </a:p>
          </p:txBody>
        </p:sp>
        <p:sp>
          <p:nvSpPr>
            <p:cNvPr id="64" name="Text Box 61">
              <a:extLst>
                <a:ext uri="{FF2B5EF4-FFF2-40B4-BE49-F238E27FC236}">
                  <a16:creationId xmlns:a16="http://schemas.microsoft.com/office/drawing/2014/main" id="{8DD2AD0D-4CA4-4D07-AC84-3C871D30E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2376"/>
              <a:ext cx="18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  <p:sp>
          <p:nvSpPr>
            <p:cNvPr id="65" name="Text Box 62">
              <a:extLst>
                <a:ext uri="{FF2B5EF4-FFF2-40B4-BE49-F238E27FC236}">
                  <a16:creationId xmlns:a16="http://schemas.microsoft.com/office/drawing/2014/main" id="{C11738FE-9675-4B90-B81E-82F557EA0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808"/>
              <a:ext cx="18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  <p:sp>
          <p:nvSpPr>
            <p:cNvPr id="66" name="Text Box 63">
              <a:extLst>
                <a:ext uri="{FF2B5EF4-FFF2-40B4-BE49-F238E27FC236}">
                  <a16:creationId xmlns:a16="http://schemas.microsoft.com/office/drawing/2014/main" id="{AAA89BF5-039D-4E48-BFE1-478CEDCAD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424"/>
              <a:ext cx="18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  <p:sp>
          <p:nvSpPr>
            <p:cNvPr id="67" name="Text Box 64">
              <a:extLst>
                <a:ext uri="{FF2B5EF4-FFF2-40B4-BE49-F238E27FC236}">
                  <a16:creationId xmlns:a16="http://schemas.microsoft.com/office/drawing/2014/main" id="{FDF5E515-D8F6-470B-B31C-756F7EBAE3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760"/>
              <a:ext cx="18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8EDE1855-54BC-496A-BBC4-609D22F0E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" y="2784"/>
              <a:ext cx="1480" cy="440"/>
            </a:xfrm>
            <a:custGeom>
              <a:avLst/>
              <a:gdLst>
                <a:gd name="T0" fmla="*/ 1424 w 1480"/>
                <a:gd name="T1" fmla="*/ 0 h 440"/>
                <a:gd name="T2" fmla="*/ 1376 w 1480"/>
                <a:gd name="T3" fmla="*/ 288 h 440"/>
                <a:gd name="T4" fmla="*/ 800 w 1480"/>
                <a:gd name="T5" fmla="*/ 432 h 440"/>
                <a:gd name="T6" fmla="*/ 128 w 1480"/>
                <a:gd name="T7" fmla="*/ 240 h 440"/>
                <a:gd name="T8" fmla="*/ 32 w 1480"/>
                <a:gd name="T9" fmla="*/ 0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0"/>
                <a:gd name="T16" fmla="*/ 0 h 440"/>
                <a:gd name="T17" fmla="*/ 1480 w 1480"/>
                <a:gd name="T18" fmla="*/ 440 h 4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0" h="440">
                  <a:moveTo>
                    <a:pt x="1424" y="0"/>
                  </a:moveTo>
                  <a:cubicBezTo>
                    <a:pt x="1452" y="108"/>
                    <a:pt x="1480" y="216"/>
                    <a:pt x="1376" y="288"/>
                  </a:cubicBezTo>
                  <a:cubicBezTo>
                    <a:pt x="1272" y="360"/>
                    <a:pt x="1008" y="440"/>
                    <a:pt x="800" y="432"/>
                  </a:cubicBezTo>
                  <a:cubicBezTo>
                    <a:pt x="592" y="424"/>
                    <a:pt x="256" y="312"/>
                    <a:pt x="128" y="240"/>
                  </a:cubicBezTo>
                  <a:cubicBezTo>
                    <a:pt x="0" y="168"/>
                    <a:pt x="48" y="40"/>
                    <a:pt x="32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Text Box 66">
              <a:extLst>
                <a:ext uri="{FF2B5EF4-FFF2-40B4-BE49-F238E27FC236}">
                  <a16:creationId xmlns:a16="http://schemas.microsoft.com/office/drawing/2014/main" id="{B9149171-968D-4457-969E-4224B7657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" y="3048"/>
              <a:ext cx="18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7D6D5BCA-7E1D-419D-8259-C741A8C36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2296"/>
              <a:ext cx="1488" cy="296"/>
            </a:xfrm>
            <a:custGeom>
              <a:avLst/>
              <a:gdLst>
                <a:gd name="T0" fmla="*/ 0 w 1464"/>
                <a:gd name="T1" fmla="*/ 296 h 296"/>
                <a:gd name="T2" fmla="*/ 160 w 1464"/>
                <a:gd name="T3" fmla="*/ 104 h 296"/>
                <a:gd name="T4" fmla="*/ 807 w 1464"/>
                <a:gd name="T5" fmla="*/ 8 h 296"/>
                <a:gd name="T6" fmla="*/ 1506 w 1464"/>
                <a:gd name="T7" fmla="*/ 152 h 296"/>
                <a:gd name="T8" fmla="*/ 1614 w 1464"/>
                <a:gd name="T9" fmla="*/ 296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4"/>
                <a:gd name="T16" fmla="*/ 0 h 296"/>
                <a:gd name="T17" fmla="*/ 1464 w 146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4" h="296">
                  <a:moveTo>
                    <a:pt x="0" y="296"/>
                  </a:moveTo>
                  <a:cubicBezTo>
                    <a:pt x="12" y="224"/>
                    <a:pt x="24" y="152"/>
                    <a:pt x="144" y="104"/>
                  </a:cubicBezTo>
                  <a:cubicBezTo>
                    <a:pt x="264" y="56"/>
                    <a:pt x="520" y="0"/>
                    <a:pt x="720" y="8"/>
                  </a:cubicBezTo>
                  <a:cubicBezTo>
                    <a:pt x="920" y="16"/>
                    <a:pt x="1224" y="104"/>
                    <a:pt x="1344" y="152"/>
                  </a:cubicBezTo>
                  <a:cubicBezTo>
                    <a:pt x="1464" y="200"/>
                    <a:pt x="1452" y="248"/>
                    <a:pt x="1440" y="29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Text Box 68">
              <a:extLst>
                <a:ext uri="{FF2B5EF4-FFF2-40B4-BE49-F238E27FC236}">
                  <a16:creationId xmlns:a16="http://schemas.microsoft.com/office/drawing/2014/main" id="{7C210966-3870-4B2A-BE08-7EFD5C5E1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117"/>
              <a:ext cx="18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>
                  <a:sym typeface="Symbol" charset="2"/>
                </a:rPr>
                <a:t></a:t>
              </a:r>
            </a:p>
          </p:txBody>
        </p:sp>
        <p:sp>
          <p:nvSpPr>
            <p:cNvPr id="72" name="Oval 73">
              <a:extLst>
                <a:ext uri="{FF2B5EF4-FFF2-40B4-BE49-F238E27FC236}">
                  <a16:creationId xmlns:a16="http://schemas.microsoft.com/office/drawing/2014/main" id="{DB40044B-F6DB-4EAF-A10B-AB2D93B15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544"/>
              <a:ext cx="288" cy="288"/>
            </a:xfrm>
            <a:prstGeom prst="ellipse">
              <a:avLst/>
            </a:prstGeom>
            <a:solidFill>
              <a:schemeClr val="accent1">
                <a:alpha val="1294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x-none" altLang="x-none"/>
            </a:p>
          </p:txBody>
        </p:sp>
      </p:grpSp>
      <p:sp>
        <p:nvSpPr>
          <p:cNvPr id="73" name="Text Box 13">
            <a:extLst>
              <a:ext uri="{FF2B5EF4-FFF2-40B4-BE49-F238E27FC236}">
                <a16:creationId xmlns:a16="http://schemas.microsoft.com/office/drawing/2014/main" id="{F38C2B20-589A-4FC6-8D02-B538C8295FEB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981200" y="3227388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/>
              <a:t>   (0+1)*</a:t>
            </a:r>
          </a:p>
        </p:txBody>
      </p:sp>
      <p:sp>
        <p:nvSpPr>
          <p:cNvPr id="74" name="Text Box 13">
            <a:extLst>
              <a:ext uri="{FF2B5EF4-FFF2-40B4-BE49-F238E27FC236}">
                <a16:creationId xmlns:a16="http://schemas.microsoft.com/office/drawing/2014/main" id="{63B5E3A1-AA44-449F-A96B-DEAA63C96E90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3886200" y="3227388"/>
            <a:ext cx="76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/>
              <a:t>   01</a:t>
            </a:r>
          </a:p>
        </p:txBody>
      </p:sp>
      <p:sp>
        <p:nvSpPr>
          <p:cNvPr id="75" name="Text Box 13">
            <a:extLst>
              <a:ext uri="{FF2B5EF4-FFF2-40B4-BE49-F238E27FC236}">
                <a16:creationId xmlns:a16="http://schemas.microsoft.com/office/drawing/2014/main" id="{A997F1A7-9E1A-415F-989C-656220576858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5715000" y="3227388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/>
              <a:t>   (0+1)*</a:t>
            </a:r>
          </a:p>
        </p:txBody>
      </p:sp>
    </p:spTree>
    <p:extLst>
      <p:ext uri="{BB962C8B-B14F-4D97-AF65-F5344CB8AC3E}">
        <p14:creationId xmlns:p14="http://schemas.microsoft.com/office/powerpoint/2010/main" val="181572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7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799844"/>
            <a:ext cx="8229600" cy="23423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19200" y="5029200"/>
            <a:ext cx="6973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(a) </a:t>
            </a:r>
            <a:r>
              <a:rPr sz="1800" i="1" spc="-5" dirty="0">
                <a:latin typeface="Arial"/>
                <a:cs typeface="Arial"/>
              </a:rPr>
              <a:t>M</a:t>
            </a:r>
            <a:r>
              <a:rPr sz="1800" spc="-7" baseline="-20833" dirty="0">
                <a:latin typeface="Arial"/>
                <a:cs typeface="Arial"/>
              </a:rPr>
              <a:t>1 </a:t>
            </a:r>
            <a:r>
              <a:rPr sz="1800" spc="-5" dirty="0">
                <a:latin typeface="Arial"/>
                <a:cs typeface="Arial"/>
              </a:rPr>
              <a:t>accepts </a:t>
            </a:r>
            <a:r>
              <a:rPr sz="1800" i="1" spc="-5" dirty="0">
                <a:latin typeface="Arial"/>
                <a:cs typeface="Arial"/>
              </a:rPr>
              <a:t>L 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+ </a:t>
            </a:r>
            <a:r>
              <a:rPr sz="1800" i="1" spc="-5" dirty="0">
                <a:latin typeface="Arial"/>
                <a:cs typeface="Arial"/>
              </a:rPr>
              <a:t>bb</a:t>
            </a:r>
            <a:r>
              <a:rPr sz="1800" spc="-5" dirty="0">
                <a:latin typeface="Arial"/>
                <a:cs typeface="Arial"/>
              </a:rPr>
              <a:t>). </a:t>
            </a:r>
            <a:r>
              <a:rPr lang="en-US" sz="1800" spc="-5" dirty="0">
                <a:latin typeface="Arial"/>
                <a:cs typeface="Arial"/>
              </a:rPr>
              <a:t>                           </a:t>
            </a:r>
            <a:r>
              <a:rPr sz="1800" spc="-5" dirty="0">
                <a:latin typeface="Arial"/>
                <a:cs typeface="Arial"/>
              </a:rPr>
              <a:t>(b) </a:t>
            </a:r>
            <a:r>
              <a:rPr sz="1800" i="1" spc="-5" dirty="0">
                <a:latin typeface="Arial"/>
                <a:cs typeface="Arial"/>
              </a:rPr>
              <a:t>M</a:t>
            </a:r>
            <a:r>
              <a:rPr sz="1800" spc="-7" baseline="-20833" dirty="0">
                <a:latin typeface="Arial"/>
                <a:cs typeface="Arial"/>
              </a:rPr>
              <a:t>2 </a:t>
            </a:r>
            <a:r>
              <a:rPr sz="1800" spc="-5" dirty="0">
                <a:latin typeface="Arial"/>
                <a:cs typeface="Arial"/>
              </a:rPr>
              <a:t>accepts </a:t>
            </a:r>
            <a:r>
              <a:rPr sz="1800" i="1" spc="-5" dirty="0">
                <a:latin typeface="Arial"/>
                <a:cs typeface="Arial"/>
              </a:rPr>
              <a:t>L 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ba</a:t>
            </a:r>
            <a:r>
              <a:rPr sz="1800" spc="-7" baseline="25462" dirty="0">
                <a:latin typeface="Cambria Math"/>
                <a:cs typeface="Cambria Math"/>
              </a:rPr>
              <a:t>∗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λ).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9197" y="461899"/>
            <a:ext cx="21640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E</a:t>
            </a:r>
            <a:r>
              <a:rPr sz="4400" spc="-85" dirty="0"/>
              <a:t>x</a:t>
            </a:r>
            <a:r>
              <a:rPr sz="4400" dirty="0"/>
              <a:t>ample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4B0F83A-AC49-4151-83F3-163F4B8722AF}"/>
              </a:ext>
            </a:extLst>
          </p:cNvPr>
          <p:cNvSpPr txBox="1"/>
          <p:nvPr/>
        </p:nvSpPr>
        <p:spPr>
          <a:xfrm>
            <a:off x="725170" y="1194342"/>
            <a:ext cx="7467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             Find an NFA that accepts L(r) , </a:t>
            </a:r>
            <a:r>
              <a:rPr lang="en-US" sz="1800" spc="-5" dirty="0">
                <a:latin typeface="Arial"/>
                <a:cs typeface="Arial"/>
              </a:rPr>
              <a:t>where r=</a:t>
            </a:r>
            <a:r>
              <a:rPr sz="1800" i="1" spc="-5" dirty="0">
                <a:latin typeface="Arial"/>
                <a:cs typeface="Arial"/>
              </a:rPr>
              <a:t>L </a:t>
            </a:r>
            <a:r>
              <a:rPr sz="1800" spc="-5" dirty="0">
                <a:latin typeface="Arial"/>
                <a:cs typeface="Arial"/>
              </a:rPr>
              <a:t>((</a:t>
            </a:r>
            <a:r>
              <a:rPr sz="1800" i="1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+ </a:t>
            </a:r>
            <a:r>
              <a:rPr sz="1800" i="1" spc="-5" dirty="0">
                <a:latin typeface="Arial"/>
                <a:cs typeface="Arial"/>
              </a:rPr>
              <a:t>bb</a:t>
            </a:r>
            <a:r>
              <a:rPr sz="1800" spc="-5" dirty="0">
                <a:latin typeface="Arial"/>
                <a:cs typeface="Arial"/>
              </a:rPr>
              <a:t>)</a:t>
            </a:r>
            <a:r>
              <a:rPr sz="1800" spc="-7" baseline="25462" dirty="0">
                <a:latin typeface="Cambria Math"/>
                <a:cs typeface="Cambria Math"/>
              </a:rPr>
              <a:t>∗ 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ba</a:t>
            </a:r>
            <a:r>
              <a:rPr sz="1800" spc="-7" baseline="25462" dirty="0">
                <a:latin typeface="Cambria Math"/>
                <a:cs typeface="Cambria Math"/>
              </a:rPr>
              <a:t>∗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λ))</a:t>
            </a:r>
            <a:r>
              <a:rPr lang="en-US" sz="1800" dirty="0">
                <a:latin typeface="Arial"/>
                <a:cs typeface="Arial"/>
              </a:rPr>
              <a:t>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710696"/>
            <a:ext cx="8229600" cy="26205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43000" y="762000"/>
            <a:ext cx="59645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Arial"/>
                <a:cs typeface="Arial"/>
              </a:rPr>
              <a:t>NFA for 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 </a:t>
            </a:r>
            <a:r>
              <a:rPr sz="1800" spc="-5" dirty="0">
                <a:latin typeface="Arial"/>
                <a:cs typeface="Arial"/>
              </a:rPr>
              <a:t>((</a:t>
            </a:r>
            <a:r>
              <a:rPr sz="1800" i="1" spc="-5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+ </a:t>
            </a:r>
            <a:r>
              <a:rPr sz="1800" i="1" spc="-5" dirty="0">
                <a:latin typeface="Arial"/>
                <a:cs typeface="Arial"/>
              </a:rPr>
              <a:t>bb</a:t>
            </a:r>
            <a:r>
              <a:rPr sz="1800" spc="-5" dirty="0">
                <a:latin typeface="Arial"/>
                <a:cs typeface="Arial"/>
              </a:rPr>
              <a:t>)</a:t>
            </a:r>
            <a:r>
              <a:rPr sz="1800" spc="-7" baseline="25462" dirty="0">
                <a:latin typeface="Cambria Math"/>
                <a:cs typeface="Cambria Math"/>
              </a:rPr>
              <a:t>∗ 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ba</a:t>
            </a:r>
            <a:r>
              <a:rPr sz="1800" spc="-7" baseline="25462" dirty="0">
                <a:latin typeface="Cambria Math"/>
                <a:cs typeface="Cambria Math"/>
              </a:rPr>
              <a:t>∗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λ))</a:t>
            </a:r>
            <a:r>
              <a:rPr lang="en-US" sz="1800" dirty="0">
                <a:latin typeface="Arial"/>
                <a:cs typeface="Arial"/>
              </a:rPr>
              <a:t> after applying Thomson’s rule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8280" y="461899"/>
            <a:ext cx="4648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Algorithm</a:t>
            </a:r>
            <a:r>
              <a:rPr sz="4400" spc="-55" dirty="0"/>
              <a:t> </a:t>
            </a:r>
            <a:r>
              <a:rPr lang="en-US" sz="4400" spc="-30" dirty="0"/>
              <a:t>NFA to RE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23240" y="1514589"/>
            <a:ext cx="8007350" cy="44475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68300" indent="-3435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68300" algn="l"/>
                <a:tab pos="368935" algn="l"/>
              </a:tabLst>
            </a:pPr>
            <a:r>
              <a:rPr sz="3000" spc="-5" dirty="0">
                <a:latin typeface="Calibri"/>
                <a:cs typeface="Calibri"/>
              </a:rPr>
              <a:t>Input: </a:t>
            </a:r>
            <a:r>
              <a:rPr lang="en-US" sz="3000" spc="-30" dirty="0">
                <a:latin typeface="Calibri"/>
                <a:cs typeface="Calibri"/>
              </a:rPr>
              <a:t>NFA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lang="en-US" sz="3000" spc="-15" dirty="0">
                <a:latin typeface="Calibri"/>
                <a:cs typeface="Calibri"/>
              </a:rPr>
              <a:t>(</a:t>
            </a:r>
            <a:r>
              <a:rPr sz="3000" spc="5" dirty="0">
                <a:latin typeface="Calibri"/>
                <a:cs typeface="Calibri"/>
              </a:rPr>
              <a:t>M</a:t>
            </a:r>
            <a:r>
              <a:rPr lang="en-US" sz="3000" spc="5" dirty="0">
                <a:latin typeface="Calibri"/>
                <a:cs typeface="Calibri"/>
              </a:rPr>
              <a:t>)</a:t>
            </a:r>
            <a:endParaRPr sz="3000" dirty="0">
              <a:latin typeface="Calibri"/>
              <a:cs typeface="Calibri"/>
            </a:endParaRPr>
          </a:p>
          <a:p>
            <a:pPr marL="939800" marR="542290" lvl="1" indent="-513715">
              <a:lnSpc>
                <a:spcPts val="2830"/>
              </a:lnSpc>
              <a:spcBef>
                <a:spcPts val="675"/>
              </a:spcBef>
              <a:buAutoNum type="arabicPeriod"/>
              <a:tabLst>
                <a:tab pos="939800" algn="l"/>
                <a:tab pos="940435" algn="l"/>
              </a:tabLst>
            </a:pPr>
            <a:r>
              <a:rPr sz="2600" spc="-10" dirty="0">
                <a:latin typeface="Calibri"/>
                <a:cs typeface="Calibri"/>
              </a:rPr>
              <a:t>Start </a:t>
            </a:r>
            <a:r>
              <a:rPr sz="2600" dirty="0">
                <a:latin typeface="Calibri"/>
                <a:cs typeface="Calibri"/>
              </a:rPr>
              <a:t>with an </a:t>
            </a:r>
            <a:r>
              <a:rPr lang="en-US" sz="2600" spc="-20" dirty="0">
                <a:latin typeface="Calibri"/>
                <a:cs typeface="Calibri"/>
              </a:rPr>
              <a:t>NFA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 Q={q</a:t>
            </a:r>
            <a:r>
              <a:rPr sz="2550" baseline="-21241" dirty="0">
                <a:latin typeface="Calibri"/>
                <a:cs typeface="Calibri"/>
              </a:rPr>
              <a:t>0</a:t>
            </a:r>
            <a:r>
              <a:rPr sz="2600" dirty="0">
                <a:latin typeface="Calibri"/>
                <a:cs typeface="Calibri"/>
              </a:rPr>
              <a:t>, q</a:t>
            </a:r>
            <a:r>
              <a:rPr sz="2550" baseline="-21241" dirty="0">
                <a:latin typeface="Calibri"/>
                <a:cs typeface="Calibri"/>
              </a:rPr>
              <a:t>1</a:t>
            </a:r>
            <a:r>
              <a:rPr sz="2600" dirty="0">
                <a:latin typeface="Calibri"/>
                <a:cs typeface="Calibri"/>
              </a:rPr>
              <a:t>,…, q</a:t>
            </a:r>
            <a:r>
              <a:rPr sz="2550" baseline="-21241" dirty="0">
                <a:latin typeface="Calibri"/>
                <a:cs typeface="Calibri"/>
              </a:rPr>
              <a:t>n</a:t>
            </a:r>
            <a:r>
              <a:rPr sz="2600" dirty="0">
                <a:latin typeface="Calibri"/>
                <a:cs typeface="Calibri"/>
              </a:rPr>
              <a:t>} and </a:t>
            </a:r>
            <a:r>
              <a:rPr sz="2600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final  </a:t>
            </a:r>
            <a:r>
              <a:rPr sz="2600" spc="-25" dirty="0">
                <a:solidFill>
                  <a:srgbClr val="C00000"/>
                </a:solidFill>
                <a:latin typeface="Calibri"/>
                <a:cs typeface="Calibri"/>
              </a:rPr>
              <a:t>state</a:t>
            </a:r>
            <a:r>
              <a:rPr sz="26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q</a:t>
            </a:r>
            <a:r>
              <a:rPr sz="2600" dirty="0">
                <a:latin typeface="Symbol"/>
                <a:cs typeface="Symbol"/>
              </a:rPr>
              <a:t></a:t>
            </a:r>
            <a:r>
              <a:rPr sz="2600" dirty="0">
                <a:latin typeface="Calibri"/>
                <a:cs typeface="Calibri"/>
              </a:rPr>
              <a:t>q</a:t>
            </a:r>
            <a:r>
              <a:rPr sz="2550" baseline="-21241" dirty="0">
                <a:latin typeface="Calibri"/>
                <a:cs typeface="Calibri"/>
              </a:rPr>
              <a:t>0</a:t>
            </a:r>
          </a:p>
          <a:p>
            <a:pPr marL="939800" marR="622935" lvl="1" indent="-513715">
              <a:lnSpc>
                <a:spcPts val="2810"/>
              </a:lnSpc>
              <a:spcBef>
                <a:spcPts val="600"/>
              </a:spcBef>
              <a:buAutoNum type="arabicPeriod"/>
              <a:tabLst>
                <a:tab pos="939800" algn="l"/>
                <a:tab pos="940435" algn="l"/>
              </a:tabLst>
            </a:pPr>
            <a:r>
              <a:rPr sz="2600" spc="-15" dirty="0">
                <a:latin typeface="Calibri"/>
                <a:cs typeface="Calibri"/>
              </a:rPr>
              <a:t>Convert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lang="en-US" sz="2600" spc="-20" dirty="0">
                <a:latin typeface="Calibri"/>
                <a:cs typeface="Calibri"/>
              </a:rPr>
              <a:t>NFA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complete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GTG. </a:t>
            </a:r>
            <a:r>
              <a:rPr sz="2600" spc="-10" dirty="0">
                <a:latin typeface="Calibri"/>
                <a:cs typeface="Calibri"/>
              </a:rPr>
              <a:t>Let </a:t>
            </a:r>
            <a:r>
              <a:rPr sz="2600" dirty="0">
                <a:latin typeface="Calibri"/>
                <a:cs typeface="Calibri"/>
              </a:rPr>
              <a:t>r</a:t>
            </a:r>
            <a:r>
              <a:rPr sz="2550" baseline="-21241" dirty="0">
                <a:latin typeface="Calibri"/>
                <a:cs typeface="Calibri"/>
              </a:rPr>
              <a:t>ij </a:t>
            </a:r>
            <a:r>
              <a:rPr sz="2600" spc="-5" dirty="0">
                <a:latin typeface="Calibri"/>
                <a:cs typeface="Calibri"/>
              </a:rPr>
              <a:t>be </a:t>
            </a:r>
            <a:r>
              <a:rPr sz="2600" dirty="0">
                <a:latin typeface="Calibri"/>
                <a:cs typeface="Calibri"/>
              </a:rPr>
              <a:t>the  label </a:t>
            </a:r>
            <a:r>
              <a:rPr sz="2600" spc="-10" dirty="0">
                <a:latin typeface="Calibri"/>
                <a:cs typeface="Calibri"/>
              </a:rPr>
              <a:t>from </a:t>
            </a:r>
            <a:r>
              <a:rPr sz="2600" spc="-5" dirty="0">
                <a:latin typeface="Calibri"/>
                <a:cs typeface="Calibri"/>
              </a:rPr>
              <a:t>q</a:t>
            </a:r>
            <a:r>
              <a:rPr sz="2550" spc="-7" baseline="-21241" dirty="0">
                <a:latin typeface="Calibri"/>
                <a:cs typeface="Calibri"/>
              </a:rPr>
              <a:t>i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spc="-1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q</a:t>
            </a:r>
            <a:r>
              <a:rPr sz="2550" baseline="-21241" dirty="0">
                <a:latin typeface="Calibri"/>
                <a:cs typeface="Calibri"/>
              </a:rPr>
              <a:t>j</a:t>
            </a:r>
          </a:p>
          <a:p>
            <a:pPr marL="939800" marR="106680" lvl="1" indent="-513715">
              <a:lnSpc>
                <a:spcPts val="2810"/>
              </a:lnSpc>
              <a:spcBef>
                <a:spcPts val="620"/>
              </a:spcBef>
              <a:buAutoNum type="arabicPeriod"/>
              <a:tabLst>
                <a:tab pos="939800" algn="l"/>
                <a:tab pos="940435" algn="l"/>
              </a:tabLst>
            </a:pPr>
            <a:r>
              <a:rPr sz="2600" dirty="0">
                <a:latin typeface="Calibri"/>
                <a:cs typeface="Calibri"/>
              </a:rPr>
              <a:t>If the </a:t>
            </a:r>
            <a:r>
              <a:rPr sz="2600" spc="-25" dirty="0">
                <a:latin typeface="Calibri"/>
                <a:cs typeface="Calibri"/>
              </a:rPr>
              <a:t>GTG </a:t>
            </a:r>
            <a:r>
              <a:rPr sz="2600" spc="-5" dirty="0">
                <a:latin typeface="Calibri"/>
                <a:cs typeface="Calibri"/>
              </a:rPr>
              <a:t>has only </a:t>
            </a:r>
            <a:r>
              <a:rPr sz="2600" spc="-10" dirty="0">
                <a:latin typeface="Calibri"/>
                <a:cs typeface="Calibri"/>
              </a:rPr>
              <a:t>two </a:t>
            </a:r>
            <a:r>
              <a:rPr sz="2600" spc="-15" dirty="0">
                <a:latin typeface="Calibri"/>
                <a:cs typeface="Calibri"/>
              </a:rPr>
              <a:t>states, </a:t>
            </a:r>
            <a:r>
              <a:rPr sz="2600" spc="-5" dirty="0">
                <a:latin typeface="Calibri"/>
                <a:cs typeface="Calibri"/>
              </a:rPr>
              <a:t>construct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regular  </a:t>
            </a:r>
            <a:r>
              <a:rPr sz="2600" spc="-10" dirty="0">
                <a:latin typeface="Calibri"/>
                <a:cs typeface="Calibri"/>
              </a:rPr>
              <a:t>expression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directly.</a:t>
            </a:r>
            <a:endParaRPr sz="2600" dirty="0">
              <a:latin typeface="Calibri"/>
              <a:cs typeface="Calibri"/>
            </a:endParaRPr>
          </a:p>
          <a:p>
            <a:pPr marL="939800" marR="233045" lvl="1" indent="-513715">
              <a:lnSpc>
                <a:spcPts val="2810"/>
              </a:lnSpc>
              <a:spcBef>
                <a:spcPts val="625"/>
              </a:spcBef>
              <a:buAutoNum type="arabicPeriod"/>
              <a:tabLst>
                <a:tab pos="939800" algn="l"/>
                <a:tab pos="940435" algn="l"/>
              </a:tabLst>
            </a:pPr>
            <a:r>
              <a:rPr sz="2600" dirty="0">
                <a:latin typeface="Calibri"/>
                <a:cs typeface="Calibri"/>
              </a:rPr>
              <a:t>If the </a:t>
            </a:r>
            <a:r>
              <a:rPr sz="2600" spc="-25" dirty="0">
                <a:latin typeface="Calibri"/>
                <a:cs typeface="Calibri"/>
              </a:rPr>
              <a:t>GTG </a:t>
            </a:r>
            <a:r>
              <a:rPr sz="2600" spc="-5" dirty="0">
                <a:latin typeface="Calibri"/>
                <a:cs typeface="Calibri"/>
              </a:rPr>
              <a:t>has three </a:t>
            </a:r>
            <a:r>
              <a:rPr sz="2600" spc="-20" dirty="0">
                <a:latin typeface="Calibri"/>
                <a:cs typeface="Calibri"/>
              </a:rPr>
              <a:t>states </a:t>
            </a:r>
            <a:r>
              <a:rPr sz="2600" dirty="0">
                <a:latin typeface="Calibri"/>
                <a:cs typeface="Calibri"/>
              </a:rPr>
              <a:t>(q</a:t>
            </a:r>
            <a:r>
              <a:rPr sz="2550" baseline="-21241" dirty="0">
                <a:latin typeface="Calibri"/>
                <a:cs typeface="Calibri"/>
              </a:rPr>
              <a:t>i</a:t>
            </a:r>
            <a:r>
              <a:rPr sz="2600" dirty="0">
                <a:latin typeface="Calibri"/>
                <a:cs typeface="Calibri"/>
              </a:rPr>
              <a:t>: initial, </a:t>
            </a:r>
            <a:r>
              <a:rPr sz="2600" spc="-5" dirty="0">
                <a:latin typeface="Calibri"/>
                <a:cs typeface="Calibri"/>
              </a:rPr>
              <a:t>q</a:t>
            </a:r>
            <a:r>
              <a:rPr sz="2550" spc="-7" baseline="-21241" dirty="0">
                <a:latin typeface="Calibri"/>
                <a:cs typeface="Calibri"/>
              </a:rPr>
              <a:t>j</a:t>
            </a:r>
            <a:r>
              <a:rPr sz="2600" spc="-5" dirty="0">
                <a:latin typeface="Calibri"/>
                <a:cs typeface="Calibri"/>
              </a:rPr>
              <a:t>: final, </a:t>
            </a:r>
            <a:r>
              <a:rPr sz="2600" dirty="0">
                <a:latin typeface="Calibri"/>
                <a:cs typeface="Calibri"/>
              </a:rPr>
              <a:t>q</a:t>
            </a:r>
            <a:r>
              <a:rPr sz="2550" baseline="-21241" dirty="0">
                <a:latin typeface="Calibri"/>
                <a:cs typeface="Calibri"/>
              </a:rPr>
              <a:t>k: </a:t>
            </a:r>
            <a:r>
              <a:rPr sz="2600" spc="-15" dirty="0">
                <a:latin typeface="Calibri"/>
                <a:cs typeface="Calibri"/>
              </a:rPr>
              <a:t>to 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removed),</a:t>
            </a:r>
            <a:endParaRPr sz="2600" dirty="0">
              <a:latin typeface="Calibri"/>
              <a:cs typeface="Calibri"/>
            </a:endParaRPr>
          </a:p>
          <a:p>
            <a:pPr marL="1340485" lvl="2" indent="-51562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1340485" algn="l"/>
                <a:tab pos="1341120" algn="l"/>
              </a:tabLst>
            </a:pPr>
            <a:r>
              <a:rPr sz="2200" spc="-5" dirty="0">
                <a:latin typeface="Calibri"/>
                <a:cs typeface="Calibri"/>
              </a:rPr>
              <a:t>Add labels r</a:t>
            </a:r>
            <a:r>
              <a:rPr sz="2175" spc="-7" baseline="-21072" dirty="0">
                <a:latin typeface="Calibri"/>
                <a:cs typeface="Calibri"/>
              </a:rPr>
              <a:t>pq</a:t>
            </a:r>
            <a:r>
              <a:rPr sz="2200" spc="-5" dirty="0">
                <a:latin typeface="Calibri"/>
                <a:cs typeface="Calibri"/>
              </a:rPr>
              <a:t>+r</a:t>
            </a:r>
            <a:r>
              <a:rPr sz="2175" spc="-7" baseline="-21072" dirty="0">
                <a:latin typeface="Calibri"/>
                <a:cs typeface="Calibri"/>
              </a:rPr>
              <a:t>pk</a:t>
            </a:r>
            <a:r>
              <a:rPr sz="2200" spc="-5" dirty="0">
                <a:latin typeface="Calibri"/>
                <a:cs typeface="Calibri"/>
              </a:rPr>
              <a:t>r</a:t>
            </a:r>
            <a:r>
              <a:rPr sz="2175" spc="-7" baseline="-21072" dirty="0">
                <a:latin typeface="Calibri"/>
                <a:cs typeface="Calibri"/>
              </a:rPr>
              <a:t>kk</a:t>
            </a:r>
            <a:r>
              <a:rPr sz="2200" spc="-5" dirty="0">
                <a:latin typeface="Calibri"/>
                <a:cs typeface="Calibri"/>
              </a:rPr>
              <a:t>*r</a:t>
            </a:r>
            <a:r>
              <a:rPr sz="2175" spc="-7" baseline="-21072" dirty="0">
                <a:latin typeface="Calibri"/>
                <a:cs typeface="Calibri"/>
              </a:rPr>
              <a:t>kq </a:t>
            </a:r>
            <a:r>
              <a:rPr sz="2200" spc="-15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p=i, j and </a:t>
            </a:r>
            <a:r>
              <a:rPr sz="2200" spc="-10" dirty="0">
                <a:latin typeface="Calibri"/>
                <a:cs typeface="Calibri"/>
              </a:rPr>
              <a:t>q=i,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</a:t>
            </a:r>
            <a:endParaRPr sz="2200" dirty="0">
              <a:latin typeface="Calibri"/>
              <a:cs typeface="Calibri"/>
            </a:endParaRPr>
          </a:p>
          <a:p>
            <a:pPr marL="1340485" lvl="2" indent="-51562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340485" algn="l"/>
                <a:tab pos="1341120" algn="l"/>
              </a:tabLst>
            </a:pPr>
            <a:r>
              <a:rPr sz="2200" spc="-15" dirty="0">
                <a:latin typeface="Calibri"/>
                <a:cs typeface="Calibri"/>
              </a:rPr>
              <a:t>Remove </a:t>
            </a:r>
            <a:r>
              <a:rPr sz="2200" spc="-5" dirty="0">
                <a:latin typeface="Calibri"/>
                <a:cs typeface="Calibri"/>
              </a:rPr>
              <a:t>q</a:t>
            </a:r>
            <a:r>
              <a:rPr sz="2175" spc="-7" baseline="-21072" dirty="0">
                <a:latin typeface="Calibri"/>
                <a:cs typeface="Calibri"/>
              </a:rPr>
              <a:t>k </a:t>
            </a:r>
            <a:r>
              <a:rPr sz="2200" spc="-15" dirty="0">
                <a:latin typeface="Calibri"/>
                <a:cs typeface="Calibri"/>
              </a:rPr>
              <a:t>from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GTG</a:t>
            </a:r>
            <a:endParaRPr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04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79535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8948" y="461899"/>
            <a:ext cx="46272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latin typeface="Calibri"/>
                <a:cs typeface="Calibri"/>
              </a:rPr>
              <a:t>Regular</a:t>
            </a:r>
            <a:r>
              <a:rPr sz="4400" b="1" spc="-55" dirty="0">
                <a:latin typeface="Calibri"/>
                <a:cs typeface="Calibri"/>
              </a:rPr>
              <a:t> </a:t>
            </a:r>
            <a:r>
              <a:rPr sz="4400" b="1" spc="-10" dirty="0">
                <a:latin typeface="Calibri"/>
                <a:cs typeface="Calibri"/>
              </a:rPr>
              <a:t>Expressions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540" y="1511020"/>
            <a:ext cx="7975600" cy="30759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lang="en-US" sz="3200" dirty="0">
                <a:latin typeface="Calibri"/>
                <a:cs typeface="Calibri"/>
              </a:rPr>
              <a:t>RE is a </a:t>
            </a:r>
            <a:r>
              <a:rPr sz="3200" spc="-10" dirty="0"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notation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 describing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language.</a:t>
            </a:r>
          </a:p>
          <a:p>
            <a:pPr marL="3810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3200" spc="-20" dirty="0">
                <a:latin typeface="Calibri"/>
                <a:cs typeface="Calibri"/>
              </a:rPr>
              <a:t>Recursive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definition</a:t>
            </a:r>
            <a:endParaRPr sz="3200" dirty="0">
              <a:latin typeface="Calibri"/>
              <a:cs typeface="Calibri"/>
            </a:endParaRPr>
          </a:p>
          <a:p>
            <a:pPr marL="781685" marR="30480" lvl="1" indent="-287020">
              <a:lnSpc>
                <a:spcPts val="3329"/>
              </a:lnSpc>
              <a:spcBef>
                <a:spcPts val="860"/>
              </a:spcBef>
              <a:buFont typeface="Arial"/>
              <a:buChar char="–"/>
              <a:tabLst>
                <a:tab pos="782320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-5" dirty="0">
                <a:latin typeface="Symbol"/>
                <a:cs typeface="Symbol"/>
              </a:rPr>
              <a:t>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be an alphabet. Then, </a:t>
            </a:r>
            <a:r>
              <a:rPr sz="2800" spc="-5" dirty="0">
                <a:latin typeface="Symbol"/>
                <a:cs typeface="Symbol"/>
              </a:rPr>
              <a:t></a:t>
            </a:r>
            <a:r>
              <a:rPr sz="2800" spc="-5" dirty="0">
                <a:latin typeface="Calibri"/>
                <a:cs typeface="Calibri"/>
              </a:rPr>
              <a:t>, </a:t>
            </a:r>
            <a:r>
              <a:rPr sz="2800" spc="-5" dirty="0">
                <a:latin typeface="Symbol"/>
                <a:cs typeface="Symbol"/>
              </a:rPr>
              <a:t></a:t>
            </a:r>
            <a:r>
              <a:rPr sz="2800" spc="-5" dirty="0">
                <a:latin typeface="Calibri"/>
                <a:cs typeface="Calibri"/>
              </a:rPr>
              <a:t>, a</a:t>
            </a:r>
            <a:r>
              <a:rPr sz="2800" spc="-5" dirty="0">
                <a:latin typeface="Symbol"/>
                <a:cs typeface="Symbol"/>
              </a:rPr>
              <a:t>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are </a:t>
            </a:r>
            <a:r>
              <a:rPr sz="2800" spc="-10" dirty="0">
                <a:latin typeface="Calibri"/>
                <a:cs typeface="Calibri"/>
              </a:rPr>
              <a:t>regular  </a:t>
            </a:r>
            <a:r>
              <a:rPr sz="2800" spc="-15" dirty="0">
                <a:latin typeface="Calibri"/>
                <a:cs typeface="Calibri"/>
              </a:rPr>
              <a:t>expressions.</a:t>
            </a:r>
            <a:endParaRPr sz="2800" dirty="0">
              <a:latin typeface="Calibri"/>
              <a:cs typeface="Calibri"/>
            </a:endParaRPr>
          </a:p>
          <a:p>
            <a:pPr marL="781685" marR="1253490" lvl="1" indent="-287020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782320" algn="l"/>
              </a:tabLst>
            </a:pPr>
            <a:r>
              <a:rPr sz="2800" spc="-5" dirty="0">
                <a:latin typeface="Calibri"/>
                <a:cs typeface="Calibri"/>
              </a:rPr>
              <a:t>If r</a:t>
            </a:r>
            <a:r>
              <a:rPr sz="2775" spc="-7" baseline="-21021" dirty="0">
                <a:latin typeface="Calibri"/>
                <a:cs typeface="Calibri"/>
              </a:rPr>
              <a:t>1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775" baseline="-21021" dirty="0">
                <a:latin typeface="Calibri"/>
                <a:cs typeface="Calibri"/>
              </a:rPr>
              <a:t>2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10" dirty="0">
                <a:latin typeface="Calibri"/>
                <a:cs typeface="Calibri"/>
              </a:rPr>
              <a:t>regular </a:t>
            </a:r>
            <a:r>
              <a:rPr sz="2800" spc="-15" dirty="0">
                <a:latin typeface="Calibri"/>
                <a:cs typeface="Calibri"/>
              </a:rPr>
              <a:t>expressions, </a:t>
            </a:r>
            <a:r>
              <a:rPr sz="2800" spc="-5" dirty="0">
                <a:latin typeface="Calibri"/>
                <a:cs typeface="Calibri"/>
              </a:rPr>
              <a:t>so </a:t>
            </a:r>
            <a:r>
              <a:rPr sz="2800" spc="-20" dirty="0">
                <a:latin typeface="Calibri"/>
                <a:cs typeface="Calibri"/>
              </a:rPr>
              <a:t>are  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r>
              <a:rPr sz="2800" spc="-5" dirty="0">
                <a:latin typeface="Calibri"/>
                <a:cs typeface="Calibri"/>
              </a:rPr>
              <a:t>+r</a:t>
            </a:r>
            <a:r>
              <a:rPr sz="2775" spc="-7" baseline="-21021" dirty="0">
                <a:latin typeface="Calibri"/>
                <a:cs typeface="Calibri"/>
              </a:rPr>
              <a:t>2</a:t>
            </a:r>
            <a:r>
              <a:rPr sz="2800" spc="-5" dirty="0">
                <a:latin typeface="Calibri"/>
                <a:cs typeface="Calibri"/>
              </a:rPr>
              <a:t>, r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775" spc="-7" baseline="-21021" dirty="0">
                <a:latin typeface="Calibri"/>
                <a:cs typeface="Calibri"/>
              </a:rPr>
              <a:t>2</a:t>
            </a:r>
            <a:r>
              <a:rPr sz="2800" spc="-5" dirty="0">
                <a:latin typeface="Calibri"/>
                <a:cs typeface="Calibri"/>
              </a:rPr>
              <a:t>, (r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r>
              <a:rPr sz="2800" spc="-5" dirty="0">
                <a:latin typeface="Calibri"/>
                <a:cs typeface="Calibri"/>
              </a:rPr>
              <a:t>),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r>
              <a:rPr sz="2800" spc="-5" dirty="0">
                <a:latin typeface="Calibri"/>
                <a:cs typeface="Calibri"/>
              </a:rPr>
              <a:t>*.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523240" y="1572895"/>
            <a:ext cx="8026400" cy="397891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939800" marR="68580" indent="-513715">
              <a:lnSpc>
                <a:spcPts val="2810"/>
              </a:lnSpc>
              <a:spcBef>
                <a:spcPts val="455"/>
              </a:spcBef>
              <a:buAutoNum type="arabicPeriod" startAt="5"/>
              <a:tabLst>
                <a:tab pos="939800" algn="l"/>
                <a:tab pos="940435" algn="l"/>
              </a:tabLst>
            </a:pPr>
            <a:r>
              <a:rPr sz="2600" spc="-10" dirty="0">
                <a:latin typeface="Calibri"/>
                <a:cs typeface="Calibri"/>
              </a:rPr>
              <a:t>Whenever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25" dirty="0">
                <a:latin typeface="Calibri"/>
                <a:cs typeface="Calibri"/>
              </a:rPr>
              <a:t>GTG </a:t>
            </a:r>
            <a:r>
              <a:rPr sz="2600" spc="-5" dirty="0">
                <a:latin typeface="Calibri"/>
                <a:cs typeface="Calibri"/>
              </a:rPr>
              <a:t>has </a:t>
            </a:r>
            <a:r>
              <a:rPr sz="2600" dirty="0">
                <a:latin typeface="Calibri"/>
                <a:cs typeface="Calibri"/>
              </a:rPr>
              <a:t>4 </a:t>
            </a:r>
            <a:r>
              <a:rPr sz="2600" spc="-5" dirty="0">
                <a:latin typeface="Calibri"/>
                <a:cs typeface="Calibri"/>
              </a:rPr>
              <a:t>or </a:t>
            </a:r>
            <a:r>
              <a:rPr sz="2600" spc="-10" dirty="0">
                <a:latin typeface="Calibri"/>
                <a:cs typeface="Calibri"/>
              </a:rPr>
              <a:t>more </a:t>
            </a:r>
            <a:r>
              <a:rPr sz="2600" spc="-15" dirty="0">
                <a:latin typeface="Calibri"/>
                <a:cs typeface="Calibri"/>
              </a:rPr>
              <a:t>states, </a:t>
            </a:r>
            <a:r>
              <a:rPr sz="2600" spc="-5" dirty="0">
                <a:latin typeface="Calibri"/>
                <a:cs typeface="Calibri"/>
              </a:rPr>
              <a:t>pick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25" dirty="0">
                <a:latin typeface="Calibri"/>
                <a:cs typeface="Calibri"/>
              </a:rPr>
              <a:t>state  </a:t>
            </a:r>
            <a:r>
              <a:rPr sz="2600" dirty="0">
                <a:latin typeface="Calibri"/>
                <a:cs typeface="Calibri"/>
              </a:rPr>
              <a:t>q</a:t>
            </a:r>
            <a:r>
              <a:rPr sz="2550" baseline="-21241" dirty="0">
                <a:latin typeface="Calibri"/>
                <a:cs typeface="Calibri"/>
              </a:rPr>
              <a:t>k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204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removed.</a:t>
            </a:r>
            <a:endParaRPr sz="2600" dirty="0">
              <a:latin typeface="Calibri"/>
              <a:cs typeface="Calibri"/>
            </a:endParaRPr>
          </a:p>
          <a:p>
            <a:pPr marL="939800">
              <a:lnSpc>
                <a:spcPts val="2790"/>
              </a:lnSpc>
            </a:pPr>
            <a:r>
              <a:rPr sz="2600" spc="-15" dirty="0">
                <a:latin typeface="Calibri"/>
                <a:cs typeface="Calibri"/>
              </a:rPr>
              <a:t>For </a:t>
            </a:r>
            <a:r>
              <a:rPr sz="2600" spc="-10" dirty="0">
                <a:latin typeface="Calibri"/>
                <a:cs typeface="Calibri"/>
              </a:rPr>
              <a:t>every </a:t>
            </a:r>
            <a:r>
              <a:rPr sz="2600" dirty="0">
                <a:latin typeface="Calibri"/>
                <a:cs typeface="Calibri"/>
              </a:rPr>
              <a:t>(q</a:t>
            </a:r>
            <a:r>
              <a:rPr sz="2550" baseline="-21241" dirty="0">
                <a:latin typeface="Calibri"/>
                <a:cs typeface="Calibri"/>
              </a:rPr>
              <a:t>i</a:t>
            </a:r>
            <a:r>
              <a:rPr sz="2600" dirty="0">
                <a:latin typeface="Calibri"/>
                <a:cs typeface="Calibri"/>
              </a:rPr>
              <a:t>, q</a:t>
            </a:r>
            <a:r>
              <a:rPr sz="2550" baseline="-21241" dirty="0">
                <a:latin typeface="Calibri"/>
                <a:cs typeface="Calibri"/>
              </a:rPr>
              <a:t>j, </a:t>
            </a:r>
            <a:r>
              <a:rPr sz="2600" spc="-5" dirty="0">
                <a:latin typeface="Calibri"/>
                <a:cs typeface="Calibri"/>
              </a:rPr>
              <a:t>q</a:t>
            </a:r>
            <a:r>
              <a:rPr sz="2550" spc="-7" baseline="-21241" dirty="0">
                <a:latin typeface="Calibri"/>
                <a:cs typeface="Calibri"/>
              </a:rPr>
              <a:t>k</a:t>
            </a:r>
            <a:r>
              <a:rPr sz="2600" spc="-5" dirty="0">
                <a:latin typeface="Calibri"/>
                <a:cs typeface="Calibri"/>
              </a:rPr>
              <a:t>), 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dirty="0">
                <a:latin typeface="Symbol"/>
                <a:cs typeface="Symbol"/>
              </a:rPr>
              <a:t></a:t>
            </a:r>
            <a:r>
              <a:rPr sz="2600" dirty="0">
                <a:latin typeface="Calibri"/>
                <a:cs typeface="Calibri"/>
              </a:rPr>
              <a:t>k, j</a:t>
            </a:r>
            <a:r>
              <a:rPr sz="2600" dirty="0">
                <a:latin typeface="Symbol"/>
                <a:cs typeface="Symbol"/>
              </a:rPr>
              <a:t></a:t>
            </a:r>
            <a:r>
              <a:rPr sz="2600" dirty="0">
                <a:latin typeface="Calibri"/>
                <a:cs typeface="Calibri"/>
              </a:rPr>
              <a:t>k, </a:t>
            </a:r>
            <a:r>
              <a:rPr sz="2600" spc="-5" dirty="0">
                <a:latin typeface="Calibri"/>
                <a:cs typeface="Calibri"/>
              </a:rPr>
              <a:t>do </a:t>
            </a:r>
            <a:r>
              <a:rPr sz="2600" spc="-15" dirty="0">
                <a:latin typeface="Calibri"/>
                <a:cs typeface="Calibri"/>
              </a:rPr>
              <a:t>step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4.</a:t>
            </a:r>
          </a:p>
          <a:p>
            <a:pPr marL="939800" marR="724535" indent="-513715">
              <a:lnSpc>
                <a:spcPts val="2810"/>
              </a:lnSpc>
              <a:spcBef>
                <a:spcPts val="640"/>
              </a:spcBef>
              <a:buAutoNum type="arabicPeriod" startAt="6"/>
              <a:tabLst>
                <a:tab pos="939800" algn="l"/>
                <a:tab pos="940435" algn="l"/>
              </a:tabLst>
            </a:pPr>
            <a:r>
              <a:rPr sz="2600" spc="-15" dirty="0">
                <a:latin typeface="Calibri"/>
                <a:cs typeface="Calibri"/>
              </a:rPr>
              <a:t>Repeat steps </a:t>
            </a:r>
            <a:r>
              <a:rPr sz="2600" spc="-5" dirty="0">
                <a:latin typeface="Calibri"/>
                <a:cs typeface="Calibri"/>
              </a:rPr>
              <a:t>(3)-(5) until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regular </a:t>
            </a:r>
            <a:r>
              <a:rPr sz="2600" spc="-10" dirty="0">
                <a:latin typeface="Calibri"/>
                <a:cs typeface="Calibri"/>
              </a:rPr>
              <a:t>expression </a:t>
            </a:r>
            <a:r>
              <a:rPr sz="2600" dirty="0">
                <a:latin typeface="Calibri"/>
                <a:cs typeface="Calibri"/>
              </a:rPr>
              <a:t>is  </a:t>
            </a:r>
            <a:r>
              <a:rPr sz="2600" spc="-5" dirty="0">
                <a:latin typeface="Calibri"/>
                <a:cs typeface="Calibri"/>
              </a:rPr>
              <a:t>obtained.</a:t>
            </a:r>
            <a:endParaRPr sz="2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000" dirty="0">
              <a:latin typeface="Calibri"/>
              <a:cs typeface="Calibri"/>
            </a:endParaRPr>
          </a:p>
          <a:p>
            <a:pPr marL="368300" indent="-343535">
              <a:lnSpc>
                <a:spcPct val="100000"/>
              </a:lnSpc>
              <a:buFont typeface="Arial"/>
              <a:buChar char="•"/>
              <a:tabLst>
                <a:tab pos="368300" algn="l"/>
                <a:tab pos="368935" algn="l"/>
              </a:tabLst>
            </a:pPr>
            <a:r>
              <a:rPr sz="3000" spc="-10" dirty="0">
                <a:latin typeface="Calibri"/>
                <a:cs typeface="Calibri"/>
              </a:rPr>
              <a:t>Note: </a:t>
            </a:r>
            <a:r>
              <a:rPr sz="3000" spc="-5" dirty="0">
                <a:latin typeface="Calibri"/>
                <a:cs typeface="Calibri"/>
              </a:rPr>
              <a:t>do </a:t>
            </a:r>
            <a:r>
              <a:rPr sz="3000" dirty="0">
                <a:latin typeface="Calibri"/>
                <a:cs typeface="Calibri"/>
              </a:rPr>
              <a:t>as much </a:t>
            </a:r>
            <a:r>
              <a:rPr sz="3000" spc="-10" dirty="0">
                <a:latin typeface="Calibri"/>
                <a:cs typeface="Calibri"/>
              </a:rPr>
              <a:t>simplification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possible</a:t>
            </a:r>
            <a:endParaRPr sz="3000" dirty="0">
              <a:latin typeface="Calibri"/>
              <a:cs typeface="Calibri"/>
            </a:endParaRPr>
          </a:p>
          <a:p>
            <a:pPr marL="1168400" lvl="1" indent="-34353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168400" algn="l"/>
                <a:tab pos="1169035" algn="l"/>
              </a:tabLst>
            </a:pPr>
            <a:r>
              <a:rPr sz="2200" spc="-5" dirty="0">
                <a:latin typeface="Calibri"/>
                <a:cs typeface="Calibri"/>
              </a:rPr>
              <a:t>r+</a:t>
            </a:r>
            <a:r>
              <a:rPr sz="2200" spc="-5" dirty="0">
                <a:latin typeface="Symbol"/>
                <a:cs typeface="Symbol"/>
              </a:rPr>
              <a:t>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libri"/>
                <a:cs typeface="Calibri"/>
              </a:rPr>
              <a:t>=</a:t>
            </a:r>
            <a:r>
              <a:rPr sz="2200" spc="-1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</a:t>
            </a:r>
            <a:endParaRPr sz="2200" dirty="0">
              <a:latin typeface="Calibri"/>
              <a:cs typeface="Calibri"/>
            </a:endParaRPr>
          </a:p>
          <a:p>
            <a:pPr marL="1168400" lvl="1" indent="-3435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68400" algn="l"/>
                <a:tab pos="1169035" algn="l"/>
              </a:tabLst>
            </a:pPr>
            <a:r>
              <a:rPr sz="2200" spc="-5" dirty="0">
                <a:latin typeface="Calibri"/>
                <a:cs typeface="Calibri"/>
              </a:rPr>
              <a:t>r</a:t>
            </a:r>
            <a:r>
              <a:rPr sz="2200" spc="-5" dirty="0">
                <a:latin typeface="Symbol"/>
                <a:cs typeface="Symbol"/>
              </a:rPr>
              <a:t>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libri"/>
                <a:cs typeface="Calibri"/>
              </a:rPr>
              <a:t>=</a:t>
            </a:r>
            <a:r>
              <a:rPr sz="2200" spc="-125" dirty="0">
                <a:latin typeface="Calibri"/>
                <a:cs typeface="Calibri"/>
              </a:rPr>
              <a:t> </a:t>
            </a:r>
            <a:r>
              <a:rPr sz="2200" spc="-5" dirty="0">
                <a:latin typeface="Symbol"/>
                <a:cs typeface="Symbol"/>
              </a:rPr>
              <a:t></a:t>
            </a:r>
            <a:endParaRPr sz="2200" dirty="0">
              <a:latin typeface="Symbol"/>
              <a:cs typeface="Symbol"/>
            </a:endParaRPr>
          </a:p>
          <a:p>
            <a:pPr marL="1168400" lvl="1" indent="-34353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168400" algn="l"/>
                <a:tab pos="1169035" algn="l"/>
              </a:tabLst>
            </a:pPr>
            <a:r>
              <a:rPr sz="2200" spc="-5" dirty="0">
                <a:latin typeface="Symbol"/>
                <a:cs typeface="Symbol"/>
              </a:rPr>
              <a:t></a:t>
            </a:r>
            <a:r>
              <a:rPr sz="2200" spc="-5" dirty="0">
                <a:latin typeface="Calibri"/>
                <a:cs typeface="Calibri"/>
              </a:rPr>
              <a:t>*=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Symbol"/>
                <a:cs typeface="Symbol"/>
              </a:rPr>
              <a:t></a:t>
            </a:r>
            <a:endParaRPr sz="2200" dirty="0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3138264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B98A-A630-4462-91FD-AD819E42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709" y="192150"/>
            <a:ext cx="5148580" cy="615553"/>
          </a:xfrm>
        </p:spPr>
        <p:txBody>
          <a:bodyPr/>
          <a:lstStyle/>
          <a:p>
            <a:r>
              <a:rPr lang="en-US" dirty="0"/>
              <a:t> Complete GTG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E1685-1D88-4856-824E-BCC37CE70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240" y="1718513"/>
            <a:ext cx="8097519" cy="22159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complete GTG is a graph in which all edges are present.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a GTG, after conversion from an NFA has some edges missing, put them in and label them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 complete GTG with |v| vertices has exactly |v|</a:t>
            </a:r>
            <a:r>
              <a:rPr lang="en-IN" sz="2400" baseline="30000" dirty="0"/>
              <a:t>2 </a:t>
            </a:r>
            <a:r>
              <a:rPr lang="en-IN" sz="2400" dirty="0"/>
              <a:t>edges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D2510-32DF-4DDF-BBA7-9F329632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743200"/>
            <a:ext cx="533400" cy="4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44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3574" y="781813"/>
            <a:ext cx="3771900" cy="1128514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00"/>
              </a:spcBef>
              <a:tabLst>
                <a:tab pos="355600" algn="l"/>
                <a:tab pos="356235" algn="l"/>
              </a:tabLst>
            </a:pPr>
            <a:r>
              <a:rPr lang="en-US" sz="3200" spc="-10" dirty="0">
                <a:latin typeface="Calibri"/>
                <a:cs typeface="Calibri"/>
              </a:rPr>
              <a:t>      </a:t>
            </a:r>
            <a:r>
              <a:rPr sz="3200" spc="-10" dirty="0">
                <a:latin typeface="Calibri"/>
                <a:cs typeface="Calibri"/>
              </a:rPr>
              <a:t>Complete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GTG</a:t>
            </a:r>
            <a:endParaRPr sz="3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</a:t>
            </a:r>
            <a:r>
              <a:rPr sz="2800" spc="-20" dirty="0">
                <a:latin typeface="Calibri"/>
                <a:cs typeface="Calibri"/>
              </a:rPr>
              <a:t>Every </a:t>
            </a:r>
            <a:r>
              <a:rPr sz="2800" spc="-10" dirty="0">
                <a:latin typeface="Calibri"/>
                <a:cs typeface="Calibri"/>
              </a:rPr>
              <a:t>edge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lablled.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988820"/>
            <a:ext cx="7056120" cy="40873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9ACDD36-E08B-4C0C-8316-D4058571ECB8}"/>
              </a:ext>
            </a:extLst>
          </p:cNvPr>
          <p:cNvSpPr txBox="1"/>
          <p:nvPr/>
        </p:nvSpPr>
        <p:spPr>
          <a:xfrm>
            <a:off x="2057400" y="1524000"/>
            <a:ext cx="1066800" cy="60785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00"/>
              </a:spcBef>
              <a:tabLst>
                <a:tab pos="355600" algn="l"/>
                <a:tab pos="356235" algn="l"/>
              </a:tabLst>
            </a:pPr>
            <a:r>
              <a:rPr lang="en-US" sz="3200" spc="-10" dirty="0">
                <a:latin typeface="Calibri"/>
                <a:cs typeface="Calibri"/>
              </a:rPr>
              <a:t>NFA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457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540" y="749554"/>
            <a:ext cx="8176260" cy="213296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869"/>
              </a:spcBef>
              <a:tabLst>
                <a:tab pos="381000" algn="l"/>
                <a:tab pos="381635" algn="l"/>
                <a:tab pos="4138295" algn="l"/>
              </a:tabLst>
            </a:pPr>
            <a:r>
              <a:rPr lang="en-US" sz="3200" spc="-5" dirty="0">
                <a:latin typeface="Calibri"/>
                <a:cs typeface="Calibri"/>
              </a:rPr>
              <a:t>    </a:t>
            </a:r>
            <a:r>
              <a:rPr sz="3200" b="1" spc="-5" dirty="0">
                <a:latin typeface="Calibri"/>
                <a:cs typeface="Calibri"/>
              </a:rPr>
              <a:t>Simple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two-state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GTG	</a:t>
            </a:r>
            <a:r>
              <a:rPr sz="3200" b="1" dirty="0">
                <a:latin typeface="Wingdings"/>
                <a:cs typeface="Wingdings"/>
              </a:rPr>
              <a:t></a:t>
            </a:r>
            <a:r>
              <a:rPr sz="3200" b="1" spc="-9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Calibri"/>
                <a:cs typeface="Calibri"/>
              </a:rPr>
              <a:t>R.E.</a:t>
            </a:r>
            <a:endParaRPr sz="3200" b="1" dirty="0">
              <a:latin typeface="Calibri"/>
              <a:cs typeface="Calibri"/>
            </a:endParaRPr>
          </a:p>
          <a:p>
            <a:pPr marL="781685" marR="30480" indent="-287020">
              <a:lnSpc>
                <a:spcPct val="100000"/>
              </a:lnSpc>
              <a:spcBef>
                <a:spcPts val="665"/>
              </a:spcBef>
            </a:pPr>
            <a:r>
              <a:rPr lang="en-US" sz="2800" spc="-5" dirty="0">
                <a:latin typeface="Arial"/>
                <a:cs typeface="Arial"/>
              </a:rPr>
              <a:t>       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Calibri"/>
                <a:cs typeface="Calibri"/>
              </a:rPr>
              <a:t>One </a:t>
            </a:r>
            <a:r>
              <a:rPr sz="2800" spc="-5" dirty="0">
                <a:latin typeface="Calibri"/>
                <a:cs typeface="Calibri"/>
              </a:rPr>
              <a:t>is the initial </a:t>
            </a:r>
            <a:r>
              <a:rPr sz="2800" spc="-30" dirty="0">
                <a:latin typeface="Calibri"/>
                <a:cs typeface="Calibri"/>
              </a:rPr>
              <a:t>state </a:t>
            </a:r>
            <a:r>
              <a:rPr sz="2800" spc="-5" dirty="0">
                <a:latin typeface="Calibri"/>
                <a:cs typeface="Calibri"/>
              </a:rPr>
              <a:t>(non-final) and the </a:t>
            </a:r>
            <a:r>
              <a:rPr sz="2800" spc="-10" dirty="0">
                <a:latin typeface="Calibri"/>
                <a:cs typeface="Calibri"/>
              </a:rPr>
              <a:t>other </a:t>
            </a:r>
            <a:r>
              <a:rPr sz="2800" spc="-5" dirty="0">
                <a:latin typeface="Calibri"/>
                <a:cs typeface="Calibri"/>
              </a:rPr>
              <a:t>is  a </a:t>
            </a:r>
            <a:r>
              <a:rPr sz="2800" spc="-10" dirty="0">
                <a:latin typeface="Calibri"/>
                <a:cs typeface="Calibri"/>
              </a:rPr>
              <a:t>final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state</a:t>
            </a:r>
            <a:endParaRPr sz="2800" dirty="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3200" dirty="0">
                <a:latin typeface="Calibri"/>
                <a:cs typeface="Calibri"/>
              </a:rPr>
              <a:t>r = </a:t>
            </a:r>
            <a:r>
              <a:rPr sz="3200" spc="5" dirty="0">
                <a:latin typeface="Calibri"/>
                <a:cs typeface="Calibri"/>
              </a:rPr>
              <a:t>r</a:t>
            </a:r>
            <a:r>
              <a:rPr sz="3150" spc="7" baseline="-21164" dirty="0">
                <a:latin typeface="Calibri"/>
                <a:cs typeface="Calibri"/>
              </a:rPr>
              <a:t>1</a:t>
            </a:r>
            <a:r>
              <a:rPr sz="3200" spc="5" dirty="0">
                <a:latin typeface="Calibri"/>
                <a:cs typeface="Calibri"/>
              </a:rPr>
              <a:t>*r</a:t>
            </a:r>
            <a:r>
              <a:rPr sz="3150" spc="7" baseline="-21164" dirty="0">
                <a:latin typeface="Calibri"/>
                <a:cs typeface="Calibri"/>
              </a:rPr>
              <a:t>2</a:t>
            </a:r>
            <a:r>
              <a:rPr sz="3150" spc="367" baseline="-2116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(r</a:t>
            </a:r>
            <a:r>
              <a:rPr sz="3150" baseline="-21164" dirty="0">
                <a:latin typeface="Calibri"/>
                <a:cs typeface="Calibri"/>
              </a:rPr>
              <a:t>4</a:t>
            </a:r>
            <a:r>
              <a:rPr sz="3200" dirty="0">
                <a:latin typeface="Calibri"/>
                <a:cs typeface="Calibri"/>
              </a:rPr>
              <a:t>+r</a:t>
            </a:r>
            <a:r>
              <a:rPr sz="3150" baseline="-21164" dirty="0">
                <a:latin typeface="Calibri"/>
                <a:cs typeface="Calibri"/>
              </a:rPr>
              <a:t>3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150" baseline="-21164" dirty="0">
                <a:latin typeface="Calibri"/>
                <a:cs typeface="Calibri"/>
              </a:rPr>
              <a:t>1</a:t>
            </a:r>
            <a:r>
              <a:rPr sz="3200" dirty="0">
                <a:latin typeface="Calibri"/>
                <a:cs typeface="Calibri"/>
              </a:rPr>
              <a:t>*r</a:t>
            </a:r>
            <a:r>
              <a:rPr sz="3150" baseline="-21164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)*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11" y="3717035"/>
            <a:ext cx="4805172" cy="22402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395" y="746734"/>
            <a:ext cx="7115809" cy="572015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84"/>
              </a:spcBef>
              <a:tabLst>
                <a:tab pos="380365" algn="l"/>
                <a:tab pos="381000" algn="l"/>
              </a:tabLst>
            </a:pPr>
            <a:r>
              <a:rPr lang="en-US" sz="3200" b="1" spc="-25" dirty="0">
                <a:latin typeface="Calibri"/>
                <a:cs typeface="Calibri"/>
              </a:rPr>
              <a:t>Three s</a:t>
            </a:r>
            <a:r>
              <a:rPr sz="3200" b="1" spc="-25" dirty="0">
                <a:latin typeface="Calibri"/>
                <a:cs typeface="Calibri"/>
              </a:rPr>
              <a:t>tate </a:t>
            </a:r>
            <a:r>
              <a:rPr sz="3200" b="1" spc="-30" dirty="0">
                <a:latin typeface="Calibri"/>
                <a:cs typeface="Calibri"/>
              </a:rPr>
              <a:t>GTG</a:t>
            </a:r>
            <a:r>
              <a:rPr lang="en-IN" sz="3200" b="1" dirty="0">
                <a:latin typeface="Wingdings"/>
                <a:cs typeface="Wingdings"/>
              </a:rPr>
              <a:t> </a:t>
            </a:r>
            <a:r>
              <a:rPr lang="en-IN" sz="3200" b="1" spc="-95" dirty="0">
                <a:latin typeface="Times New Roman"/>
                <a:cs typeface="Times New Roman"/>
              </a:rPr>
              <a:t> </a:t>
            </a:r>
            <a:r>
              <a:rPr lang="en-IN" sz="3200" b="1" spc="-5" dirty="0">
                <a:latin typeface="Calibri"/>
                <a:cs typeface="Calibri"/>
              </a:rPr>
              <a:t>R.E.</a:t>
            </a:r>
          </a:p>
          <a:p>
            <a:pPr marL="38100">
              <a:lnSpc>
                <a:spcPct val="100000"/>
              </a:lnSpc>
              <a:spcBef>
                <a:spcPts val="484"/>
              </a:spcBef>
              <a:tabLst>
                <a:tab pos="380365" algn="l"/>
                <a:tab pos="381000" algn="l"/>
              </a:tabLst>
            </a:pPr>
            <a:r>
              <a:rPr lang="en-IN" sz="3200" spc="-5" dirty="0">
                <a:latin typeface="Calibri"/>
                <a:cs typeface="Calibri"/>
              </a:rPr>
              <a:t>R</a:t>
            </a:r>
            <a:r>
              <a:rPr sz="3200" spc="-15" dirty="0" err="1">
                <a:latin typeface="Calibri"/>
                <a:cs typeface="Calibri"/>
              </a:rPr>
              <a:t>emove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one </a:t>
            </a:r>
            <a:r>
              <a:rPr sz="3200" spc="-35" dirty="0">
                <a:latin typeface="Calibri"/>
                <a:cs typeface="Calibri"/>
              </a:rPr>
              <a:t>state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spc="9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GTG</a:t>
            </a:r>
            <a:endParaRPr sz="32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85"/>
              </a:spcBef>
              <a:tabLst>
                <a:tab pos="380365" algn="l"/>
                <a:tab pos="381000" algn="l"/>
              </a:tabLst>
            </a:pPr>
            <a:r>
              <a:rPr lang="en-US" sz="3200" spc="-10" dirty="0">
                <a:latin typeface="Calibri"/>
                <a:cs typeface="Calibri"/>
              </a:rPr>
              <a:t>  </a:t>
            </a:r>
            <a:r>
              <a:rPr sz="3200" spc="-10" dirty="0">
                <a:latin typeface="Calibri"/>
                <a:cs typeface="Calibri"/>
              </a:rPr>
              <a:t>Example, </a:t>
            </a:r>
            <a:endParaRPr lang="en-US" sz="3200" spc="-1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85"/>
              </a:spcBef>
              <a:tabLst>
                <a:tab pos="380365" algn="l"/>
                <a:tab pos="381000" algn="l"/>
              </a:tabLst>
            </a:pPr>
            <a:r>
              <a:rPr lang="en-IN" sz="3200" spc="-10" dirty="0">
                <a:latin typeface="Calibri"/>
                <a:cs typeface="Calibri"/>
              </a:rPr>
              <a:t>   </a:t>
            </a:r>
            <a:r>
              <a:rPr sz="3200" spc="-15" dirty="0">
                <a:latin typeface="Calibri"/>
                <a:cs typeface="Calibri"/>
              </a:rPr>
              <a:t>remove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q</a:t>
            </a:r>
            <a:r>
              <a:rPr sz="3150" spc="7" baseline="-21164" dirty="0">
                <a:latin typeface="Calibri"/>
                <a:cs typeface="Calibri"/>
              </a:rPr>
              <a:t>2</a:t>
            </a:r>
            <a:endParaRPr sz="3150" baseline="-21164" dirty="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82320" algn="l"/>
              </a:tabLst>
            </a:pPr>
            <a:r>
              <a:rPr sz="2800" spc="-5" dirty="0">
                <a:latin typeface="Calibri"/>
                <a:cs typeface="Calibri"/>
              </a:rPr>
              <a:t>Add an </a:t>
            </a:r>
            <a:r>
              <a:rPr sz="2800" spc="-10" dirty="0">
                <a:latin typeface="Calibri"/>
                <a:cs typeface="Calibri"/>
              </a:rPr>
              <a:t>edge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q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Calibri"/>
                <a:cs typeface="Calibri"/>
              </a:rPr>
              <a:t>q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 dirty="0">
              <a:latin typeface="Calibri"/>
              <a:cs typeface="Calibri"/>
            </a:endParaRPr>
          </a:p>
          <a:p>
            <a:pPr marL="1181100" lvl="2" indent="-2292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81735" algn="l"/>
              </a:tabLst>
            </a:pPr>
            <a:r>
              <a:rPr sz="2400" spc="-5" dirty="0">
                <a:latin typeface="Calibri"/>
                <a:cs typeface="Calibri"/>
              </a:rPr>
              <a:t>Labeled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e+af*b</a:t>
            </a:r>
            <a:endParaRPr sz="2400" dirty="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82320" algn="l"/>
              </a:tabLst>
            </a:pPr>
            <a:r>
              <a:rPr sz="2800" spc="-5" dirty="0">
                <a:latin typeface="Calibri"/>
                <a:cs typeface="Calibri"/>
              </a:rPr>
              <a:t>Add an </a:t>
            </a:r>
            <a:r>
              <a:rPr sz="2800" spc="-10" dirty="0">
                <a:latin typeface="Calibri"/>
                <a:cs typeface="Calibri"/>
              </a:rPr>
              <a:t>edge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q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Calibri"/>
                <a:cs typeface="Calibri"/>
              </a:rPr>
              <a:t>q</a:t>
            </a:r>
            <a:r>
              <a:rPr sz="2775" spc="-7" baseline="-21021" dirty="0">
                <a:latin typeface="Calibri"/>
                <a:cs typeface="Calibri"/>
              </a:rPr>
              <a:t>3</a:t>
            </a:r>
            <a:endParaRPr sz="2775" baseline="-21021" dirty="0">
              <a:latin typeface="Calibri"/>
              <a:cs typeface="Calibri"/>
            </a:endParaRPr>
          </a:p>
          <a:p>
            <a:pPr marL="1181100" lvl="2" indent="-2292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81735" algn="l"/>
              </a:tabLst>
            </a:pPr>
            <a:r>
              <a:rPr sz="2400" spc="-5" dirty="0">
                <a:latin typeface="Calibri"/>
                <a:cs typeface="Calibri"/>
              </a:rPr>
              <a:t>Labeled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h+af*c</a:t>
            </a:r>
            <a:endParaRPr sz="2400" dirty="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spcBef>
                <a:spcPts val="334"/>
              </a:spcBef>
              <a:buFont typeface="Arial"/>
              <a:buChar char="–"/>
              <a:tabLst>
                <a:tab pos="782320" algn="l"/>
              </a:tabLst>
            </a:pPr>
            <a:r>
              <a:rPr sz="2800" spc="-5" dirty="0">
                <a:latin typeface="Calibri"/>
                <a:cs typeface="Calibri"/>
              </a:rPr>
              <a:t>Add an </a:t>
            </a:r>
            <a:r>
              <a:rPr sz="2800" spc="-10" dirty="0">
                <a:latin typeface="Calibri"/>
                <a:cs typeface="Calibri"/>
              </a:rPr>
              <a:t>edge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q</a:t>
            </a:r>
            <a:r>
              <a:rPr sz="2775" spc="-7" baseline="-21021" dirty="0">
                <a:latin typeface="Calibri"/>
                <a:cs typeface="Calibri"/>
              </a:rPr>
              <a:t>3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Calibri"/>
                <a:cs typeface="Calibri"/>
              </a:rPr>
              <a:t>q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 dirty="0">
              <a:latin typeface="Calibri"/>
              <a:cs typeface="Calibri"/>
            </a:endParaRPr>
          </a:p>
          <a:p>
            <a:pPr marL="1181100" lvl="2" indent="-229235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181735" algn="l"/>
              </a:tabLst>
            </a:pPr>
            <a:r>
              <a:rPr sz="2400" spc="-5" dirty="0">
                <a:latin typeface="Calibri"/>
                <a:cs typeface="Calibri"/>
              </a:rPr>
              <a:t>Labeled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i+df*b</a:t>
            </a:r>
            <a:endParaRPr sz="2400" dirty="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spcBef>
                <a:spcPts val="330"/>
              </a:spcBef>
              <a:buFont typeface="Arial"/>
              <a:buChar char="–"/>
              <a:tabLst>
                <a:tab pos="782320" algn="l"/>
              </a:tabLst>
            </a:pPr>
            <a:r>
              <a:rPr sz="2800" spc="-5" dirty="0">
                <a:latin typeface="Calibri"/>
                <a:cs typeface="Calibri"/>
              </a:rPr>
              <a:t>Add an </a:t>
            </a:r>
            <a:r>
              <a:rPr sz="2800" spc="-10" dirty="0">
                <a:latin typeface="Calibri"/>
                <a:cs typeface="Calibri"/>
              </a:rPr>
              <a:t>edge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q</a:t>
            </a:r>
            <a:r>
              <a:rPr sz="2775" spc="-7" baseline="-21021" dirty="0">
                <a:latin typeface="Calibri"/>
                <a:cs typeface="Calibri"/>
              </a:rPr>
              <a:t>3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Calibri"/>
                <a:cs typeface="Calibri"/>
              </a:rPr>
              <a:t>q</a:t>
            </a:r>
            <a:r>
              <a:rPr sz="2775" spc="-7" baseline="-21021" dirty="0">
                <a:latin typeface="Calibri"/>
                <a:cs typeface="Calibri"/>
              </a:rPr>
              <a:t>3</a:t>
            </a:r>
            <a:endParaRPr sz="2775" baseline="-21021" dirty="0">
              <a:latin typeface="Calibri"/>
              <a:cs typeface="Calibri"/>
            </a:endParaRPr>
          </a:p>
          <a:p>
            <a:pPr marL="1181100" lvl="2" indent="-2292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81735" algn="l"/>
              </a:tabLst>
            </a:pPr>
            <a:r>
              <a:rPr sz="2400" spc="-5" dirty="0">
                <a:latin typeface="Calibri"/>
                <a:cs typeface="Calibri"/>
              </a:rPr>
              <a:t>Labeled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g+df*c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3291" y="2203704"/>
            <a:ext cx="3753612" cy="4152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196" y="2133600"/>
            <a:ext cx="7019544" cy="33116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3570-749E-42AD-B4C6-A9EB1A0B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92150"/>
            <a:ext cx="7315200" cy="1846659"/>
          </a:xfrm>
        </p:spPr>
        <p:txBody>
          <a:bodyPr/>
          <a:lstStyle/>
          <a:p>
            <a:r>
              <a:rPr lang="en-US" dirty="0"/>
              <a:t>Example :</a:t>
            </a:r>
            <a:br>
              <a:rPr lang="en-US" dirty="0"/>
            </a:br>
            <a:r>
              <a:rPr lang="en-US" dirty="0"/>
              <a:t>Find the RE for the following Automata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57BFD-43D4-4831-ACA9-DD924C95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1" y="2433637"/>
            <a:ext cx="4271962" cy="32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1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461899"/>
            <a:ext cx="69342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spc="-30" dirty="0"/>
              <a:t>GTG for the given Automata</a:t>
            </a:r>
            <a:endParaRPr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4E049-74B9-4C7B-9DA6-E75AEF6F93A8}"/>
              </a:ext>
            </a:extLst>
          </p:cNvPr>
          <p:cNvSpPr txBox="1"/>
          <p:nvPr/>
        </p:nvSpPr>
        <p:spPr>
          <a:xfrm>
            <a:off x="5791200" y="1905000"/>
            <a:ext cx="3140668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EE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Initial state</a:t>
            </a:r>
          </a:p>
          <a:p>
            <a:pPr>
              <a:defRPr/>
            </a:pPr>
            <a:r>
              <a:rPr lang="en-US" dirty="0"/>
              <a:t>EO </a:t>
            </a:r>
            <a:r>
              <a:rPr lang="en-US" dirty="0">
                <a:sym typeface="Wingdings" panose="05000000000000000000" pitchFamily="2" charset="2"/>
              </a:rPr>
              <a:t> Final state</a:t>
            </a:r>
          </a:p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OE,OO  States to be removed</a:t>
            </a:r>
          </a:p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To Remove OE:</a:t>
            </a:r>
          </a:p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Add EE to OO  ab</a:t>
            </a:r>
          </a:p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Add OO to EE  </a:t>
            </a:r>
            <a:r>
              <a:rPr lang="en-US" dirty="0" err="1">
                <a:sym typeface="Wingdings" panose="05000000000000000000" pitchFamily="2" charset="2"/>
              </a:rPr>
              <a:t>ba</a:t>
            </a:r>
            <a:endParaRPr lang="en-US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Add EE to itself  aa</a:t>
            </a:r>
          </a:p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Add OO to itself  bb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866122"/>
            <a:ext cx="5698235" cy="502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31DEA9-32FE-4016-A9FF-7A703B1747E8}"/>
              </a:ext>
            </a:extLst>
          </p:cNvPr>
          <p:cNvSpPr txBox="1"/>
          <p:nvPr/>
        </p:nvSpPr>
        <p:spPr>
          <a:xfrm>
            <a:off x="1323392" y="533400"/>
            <a:ext cx="20295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After removing OE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A9D1-70F1-4112-B1E7-88A87CF6FB8A}"/>
              </a:ext>
            </a:extLst>
          </p:cNvPr>
          <p:cNvSpPr txBox="1"/>
          <p:nvPr/>
        </p:nvSpPr>
        <p:spPr>
          <a:xfrm>
            <a:off x="5978837" y="533400"/>
            <a:ext cx="2814168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To remove OO:</a:t>
            </a:r>
          </a:p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Add EE to EO </a:t>
            </a:r>
            <a:r>
              <a:rPr lang="en-US" dirty="0" err="1">
                <a:sym typeface="Wingdings" panose="05000000000000000000" pitchFamily="2" charset="2"/>
              </a:rPr>
              <a:t>b+a</a:t>
            </a:r>
            <a:r>
              <a:rPr lang="en-US" dirty="0">
                <a:sym typeface="Wingdings" panose="05000000000000000000" pitchFamily="2" charset="2"/>
              </a:rPr>
              <a:t>(bb)*</a:t>
            </a:r>
            <a:r>
              <a:rPr lang="en-US" dirty="0" err="1">
                <a:sym typeface="Wingdings" panose="05000000000000000000" pitchFamily="2" charset="2"/>
              </a:rPr>
              <a:t>ba</a:t>
            </a:r>
            <a:endParaRPr lang="en-US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Add EO to EE  </a:t>
            </a:r>
            <a:r>
              <a:rPr lang="en-US" dirty="0" err="1">
                <a:sym typeface="Wingdings" panose="05000000000000000000" pitchFamily="2" charset="2"/>
              </a:rPr>
              <a:t>b+ab</a:t>
            </a:r>
            <a:r>
              <a:rPr lang="en-US" dirty="0">
                <a:sym typeface="Wingdings" panose="05000000000000000000" pitchFamily="2" charset="2"/>
              </a:rPr>
              <a:t>(bb)*a</a:t>
            </a:r>
          </a:p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EE to itself  </a:t>
            </a:r>
            <a:r>
              <a:rPr lang="en-US" dirty="0" err="1">
                <a:sym typeface="Wingdings" panose="05000000000000000000" pitchFamily="2" charset="2"/>
              </a:rPr>
              <a:t>aa+ab</a:t>
            </a:r>
            <a:r>
              <a:rPr lang="en-US" dirty="0">
                <a:sym typeface="Wingdings" panose="05000000000000000000" pitchFamily="2" charset="2"/>
              </a:rPr>
              <a:t>(bb)*</a:t>
            </a:r>
            <a:r>
              <a:rPr lang="en-US" dirty="0" err="1">
                <a:sym typeface="Wingdings" panose="05000000000000000000" pitchFamily="2" charset="2"/>
              </a:rPr>
              <a:t>ba</a:t>
            </a:r>
            <a:endParaRPr lang="en-US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dirty="0" err="1">
                <a:sym typeface="Wingdings" panose="05000000000000000000" pitchFamily="2" charset="2"/>
              </a:rPr>
              <a:t>Eo</a:t>
            </a:r>
            <a:r>
              <a:rPr lang="en-US" dirty="0">
                <a:sym typeface="Wingdings" panose="05000000000000000000" pitchFamily="2" charset="2"/>
              </a:rPr>
              <a:t> to itself  a(bb)*a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32" y="1341119"/>
            <a:ext cx="5832348" cy="355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7CFD64-FB69-42FD-92E1-151137F02836}"/>
              </a:ext>
            </a:extLst>
          </p:cNvPr>
          <p:cNvSpPr txBox="1"/>
          <p:nvPr/>
        </p:nvSpPr>
        <p:spPr>
          <a:xfrm>
            <a:off x="1323392" y="533400"/>
            <a:ext cx="20696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After removing OO 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A8EEB-A7F4-4235-840A-F87C1FE886A1}"/>
              </a:ext>
            </a:extLst>
          </p:cNvPr>
          <p:cNvSpPr txBox="1"/>
          <p:nvPr/>
        </p:nvSpPr>
        <p:spPr>
          <a:xfrm>
            <a:off x="304800" y="5638800"/>
            <a:ext cx="84582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RE  = (aa + ab (bb)* </a:t>
            </a:r>
            <a:r>
              <a:rPr lang="en-US" dirty="0" err="1">
                <a:sym typeface="Wingdings" panose="05000000000000000000" pitchFamily="2" charset="2"/>
              </a:rPr>
              <a:t>ba</a:t>
            </a:r>
            <a:r>
              <a:rPr lang="en-US" dirty="0">
                <a:sym typeface="Wingdings" panose="05000000000000000000" pitchFamily="2" charset="2"/>
              </a:rPr>
              <a:t>)*      (</a:t>
            </a:r>
            <a:r>
              <a:rPr lang="en-US" dirty="0" err="1">
                <a:sym typeface="Wingdings" panose="05000000000000000000" pitchFamily="2" charset="2"/>
              </a:rPr>
              <a:t>b+ab</a:t>
            </a:r>
            <a:r>
              <a:rPr lang="en-US" dirty="0">
                <a:sym typeface="Wingdings" panose="05000000000000000000" pitchFamily="2" charset="2"/>
              </a:rPr>
              <a:t>(bb)*a)    </a:t>
            </a:r>
            <a:r>
              <a:rPr lang="en-US" b="1" dirty="0">
                <a:sym typeface="Wingdings" panose="05000000000000000000" pitchFamily="2" charset="2"/>
              </a:rPr>
              <a:t>(  </a:t>
            </a:r>
            <a:r>
              <a:rPr lang="en-US" dirty="0">
                <a:sym typeface="Wingdings" panose="05000000000000000000" pitchFamily="2" charset="2"/>
              </a:rPr>
              <a:t>(a(bb)*a) + (</a:t>
            </a:r>
            <a:r>
              <a:rPr lang="en-US" dirty="0" err="1">
                <a:sym typeface="Wingdings" panose="05000000000000000000" pitchFamily="2" charset="2"/>
              </a:rPr>
              <a:t>b+a</a:t>
            </a:r>
            <a:r>
              <a:rPr lang="en-US" dirty="0">
                <a:sym typeface="Wingdings" panose="05000000000000000000" pitchFamily="2" charset="2"/>
              </a:rPr>
              <a:t>(bb)*</a:t>
            </a:r>
            <a:r>
              <a:rPr lang="en-US" dirty="0" err="1">
                <a:sym typeface="Wingdings" panose="05000000000000000000" pitchFamily="2" charset="2"/>
              </a:rPr>
              <a:t>ba</a:t>
            </a:r>
            <a:r>
              <a:rPr lang="en-US" dirty="0">
                <a:sym typeface="Wingdings" panose="05000000000000000000" pitchFamily="2" charset="2"/>
              </a:rPr>
              <a:t>)   (</a:t>
            </a:r>
            <a:r>
              <a:rPr lang="en-US" dirty="0" err="1">
                <a:sym typeface="Wingdings" panose="05000000000000000000" pitchFamily="2" charset="2"/>
              </a:rPr>
              <a:t>aa+ab</a:t>
            </a:r>
            <a:r>
              <a:rPr lang="en-US" dirty="0">
                <a:sym typeface="Wingdings" panose="05000000000000000000" pitchFamily="2" charset="2"/>
              </a:rPr>
              <a:t>(bb)* </a:t>
            </a:r>
            <a:r>
              <a:rPr lang="en-US" dirty="0" err="1">
                <a:sym typeface="Wingdings" panose="05000000000000000000" pitchFamily="2" charset="2"/>
              </a:rPr>
              <a:t>ba</a:t>
            </a:r>
            <a:r>
              <a:rPr lang="en-US" dirty="0">
                <a:sym typeface="Wingdings" panose="05000000000000000000" pitchFamily="2" charset="2"/>
              </a:rPr>
              <a:t>)*   (</a:t>
            </a:r>
            <a:r>
              <a:rPr lang="en-US" dirty="0" err="1">
                <a:sym typeface="Wingdings" panose="05000000000000000000" pitchFamily="2" charset="2"/>
              </a:rPr>
              <a:t>b+ab</a:t>
            </a:r>
            <a:r>
              <a:rPr lang="en-US" dirty="0">
                <a:sym typeface="Wingdings" panose="05000000000000000000" pitchFamily="2" charset="2"/>
              </a:rPr>
              <a:t>(bb)*a)  </a:t>
            </a:r>
            <a:r>
              <a:rPr lang="en-US" b="1" dirty="0">
                <a:sym typeface="Wingdings" panose="05000000000000000000" pitchFamily="2" charset="2"/>
              </a:rPr>
              <a:t>)</a:t>
            </a:r>
            <a:r>
              <a:rPr lang="en-US" dirty="0">
                <a:sym typeface="Wingdings" panose="05000000000000000000" pitchFamily="2" charset="2"/>
              </a:rPr>
              <a:t>*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79535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966" y="461899"/>
            <a:ext cx="70370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Languages </a:t>
            </a:r>
            <a:r>
              <a:rPr sz="4400" spc="-10" dirty="0"/>
              <a:t>associated </a:t>
            </a:r>
            <a:r>
              <a:rPr sz="4400" spc="-5" dirty="0"/>
              <a:t>with</a:t>
            </a:r>
            <a:r>
              <a:rPr sz="4400" spc="-20" dirty="0"/>
              <a:t> </a:t>
            </a:r>
            <a:r>
              <a:rPr sz="4400" dirty="0"/>
              <a:t>R.E.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10540" y="1502115"/>
            <a:ext cx="7532370" cy="420687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The language L(r) </a:t>
            </a:r>
            <a:r>
              <a:rPr sz="3200" spc="-10" dirty="0">
                <a:latin typeface="Calibri"/>
                <a:cs typeface="Calibri"/>
              </a:rPr>
              <a:t>denoted (defined) by 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is:</a:t>
            </a:r>
          </a:p>
          <a:p>
            <a:pPr marL="495300">
              <a:lnSpc>
                <a:spcPct val="100000"/>
              </a:lnSpc>
              <a:spcBef>
                <a:spcPts val="725"/>
              </a:spcBef>
            </a:pPr>
            <a:r>
              <a:rPr sz="2800" spc="-5" dirty="0">
                <a:latin typeface="Arial"/>
                <a:cs typeface="Arial"/>
              </a:rPr>
              <a:t>–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5" dirty="0">
                <a:latin typeface="Symbol"/>
                <a:cs typeface="Symbol"/>
              </a:rPr>
              <a:t></a:t>
            </a:r>
            <a:endParaRPr sz="2800" dirty="0">
              <a:latin typeface="Symbol"/>
              <a:cs typeface="Symbol"/>
            </a:endParaRPr>
          </a:p>
          <a:p>
            <a:pPr marL="4953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Arial"/>
                <a:cs typeface="Arial"/>
              </a:rPr>
              <a:t>–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5" dirty="0">
                <a:latin typeface="Symbol"/>
                <a:cs typeface="Symbol"/>
              </a:rPr>
              <a:t></a:t>
            </a:r>
            <a:endParaRPr sz="2800" dirty="0">
              <a:latin typeface="Symbol"/>
              <a:cs typeface="Symbol"/>
            </a:endParaRPr>
          </a:p>
          <a:p>
            <a:pPr marL="495300">
              <a:lnSpc>
                <a:spcPct val="100000"/>
              </a:lnSpc>
              <a:spcBef>
                <a:spcPts val="640"/>
              </a:spcBef>
            </a:pPr>
            <a:r>
              <a:rPr sz="2800" spc="-5" dirty="0">
                <a:latin typeface="Arial"/>
                <a:cs typeface="Arial"/>
              </a:rPr>
              <a:t>–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endParaRPr sz="2800" dirty="0">
              <a:latin typeface="Calibri"/>
              <a:cs typeface="Calibri"/>
            </a:endParaRPr>
          </a:p>
          <a:p>
            <a:pPr marL="4953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Arial"/>
                <a:cs typeface="Arial"/>
              </a:rPr>
              <a:t>–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5" dirty="0">
                <a:latin typeface="Calibri"/>
                <a:cs typeface="Calibri"/>
              </a:rPr>
              <a:t>L(r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r>
              <a:rPr sz="2800" spc="-5" dirty="0">
                <a:latin typeface="Calibri"/>
                <a:cs typeface="Calibri"/>
              </a:rPr>
              <a:t>+r</a:t>
            </a:r>
            <a:r>
              <a:rPr sz="2775" spc="-7" baseline="-21021" dirty="0">
                <a:latin typeface="Calibri"/>
                <a:cs typeface="Calibri"/>
              </a:rPr>
              <a:t>2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  <a:p>
            <a:pPr marL="4953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–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5" dirty="0">
                <a:latin typeface="Calibri"/>
                <a:cs typeface="Calibri"/>
              </a:rPr>
              <a:t>L(r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775" spc="-7" baseline="-21021" dirty="0">
                <a:latin typeface="Calibri"/>
                <a:cs typeface="Calibri"/>
              </a:rPr>
              <a:t>2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  <a:p>
            <a:pPr marL="4953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Arial"/>
                <a:cs typeface="Arial"/>
              </a:rPr>
              <a:t>–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5" dirty="0">
                <a:latin typeface="Calibri"/>
                <a:cs typeface="Calibri"/>
              </a:rPr>
              <a:t>L((r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r>
              <a:rPr sz="2800" spc="-5" dirty="0">
                <a:latin typeface="Calibri"/>
                <a:cs typeface="Calibri"/>
              </a:rPr>
              <a:t>))</a:t>
            </a:r>
            <a:endParaRPr sz="2800" dirty="0">
              <a:latin typeface="Calibri"/>
              <a:cs typeface="Calibri"/>
            </a:endParaRPr>
          </a:p>
          <a:p>
            <a:pPr marL="4953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Arial"/>
                <a:cs typeface="Arial"/>
              </a:rPr>
              <a:t>–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5" dirty="0">
                <a:latin typeface="Calibri"/>
                <a:cs typeface="Calibri"/>
              </a:rPr>
              <a:t>L(r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r>
              <a:rPr sz="2800" spc="-5" dirty="0">
                <a:latin typeface="Calibri"/>
                <a:cs typeface="Calibri"/>
              </a:rPr>
              <a:t>*)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479535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2000" y="762000"/>
            <a:ext cx="4419600" cy="44525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700" spc="-10" dirty="0">
                <a:latin typeface="Calibri"/>
                <a:cs typeface="Calibri"/>
              </a:rPr>
              <a:t>Examples</a:t>
            </a:r>
            <a:endParaRPr sz="27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L(a)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235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40" dirty="0">
                <a:latin typeface="Arial"/>
                <a:cs typeface="Arial"/>
              </a:rPr>
              <a:t> </a:t>
            </a:r>
            <a:r>
              <a:rPr sz="2400" spc="-5" dirty="0">
                <a:latin typeface="Calibri"/>
                <a:cs typeface="Calibri"/>
              </a:rPr>
              <a:t>L(a*)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L(a+ab)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35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L(a*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(a+b))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20" dirty="0">
                <a:latin typeface="Arial"/>
                <a:cs typeface="Arial"/>
              </a:rPr>
              <a:t> </a:t>
            </a:r>
            <a:r>
              <a:rPr sz="2400" spc="-5" dirty="0">
                <a:latin typeface="Calibri"/>
                <a:cs typeface="Calibri"/>
              </a:rPr>
              <a:t>L((</a:t>
            </a:r>
            <a:r>
              <a:rPr sz="2400" spc="-5" dirty="0" err="1">
                <a:latin typeface="Calibri"/>
                <a:cs typeface="Calibri"/>
              </a:rPr>
              <a:t>a+b</a:t>
            </a:r>
            <a:r>
              <a:rPr sz="2400" spc="-5" dirty="0">
                <a:latin typeface="Calibri"/>
                <a:cs typeface="Calibri"/>
              </a:rPr>
              <a:t>)*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(a+bb))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spc="225" dirty="0">
                <a:latin typeface="Arial"/>
                <a:cs typeface="Arial"/>
              </a:rPr>
              <a:t> </a:t>
            </a:r>
            <a:r>
              <a:rPr sz="2400" spc="-5" dirty="0">
                <a:latin typeface="Calibri"/>
                <a:cs typeface="Calibri"/>
              </a:rPr>
              <a:t>L((aa)*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(bb)*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75E9F-D82A-413F-9036-5E4B12BEB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0"/>
            <a:ext cx="7886700" cy="4495800"/>
          </a:xfrm>
        </p:spPr>
        <p:txBody>
          <a:bodyPr>
            <a:normAutofit/>
          </a:bodyPr>
          <a:lstStyle/>
          <a:p>
            <a:r>
              <a:rPr lang="en-US" sz="2400" spc="-5" dirty="0">
                <a:latin typeface="Calibri"/>
                <a:cs typeface="Calibri"/>
              </a:rPr>
              <a:t>L={w</a:t>
            </a:r>
            <a:r>
              <a:rPr lang="en-US" sz="2400" spc="-5" dirty="0">
                <a:latin typeface="Symbol"/>
                <a:cs typeface="Symbol"/>
              </a:rPr>
              <a:t></a:t>
            </a:r>
            <a:r>
              <a:rPr lang="en-US" sz="2400" spc="-5" dirty="0">
                <a:latin typeface="Calibri"/>
                <a:cs typeface="Calibri"/>
              </a:rPr>
              <a:t>{</a:t>
            </a:r>
            <a:r>
              <a:rPr lang="en-US" sz="2400" spc="-5" dirty="0" err="1">
                <a:latin typeface="Calibri"/>
                <a:cs typeface="Calibri"/>
              </a:rPr>
              <a:t>a,b</a:t>
            </a:r>
            <a:r>
              <a:rPr lang="en-US" sz="2400" spc="-5" dirty="0">
                <a:latin typeface="Calibri"/>
                <a:cs typeface="Calibri"/>
              </a:rPr>
              <a:t>}* </a:t>
            </a:r>
            <a:r>
              <a:rPr lang="en-US" sz="2400" dirty="0">
                <a:latin typeface="Calibri"/>
                <a:cs typeface="Calibri"/>
              </a:rPr>
              <a:t>: w </a:t>
            </a:r>
            <a:r>
              <a:rPr lang="en-US" sz="2400" spc="-15" dirty="0">
                <a:latin typeface="Calibri"/>
                <a:cs typeface="Calibri"/>
              </a:rPr>
              <a:t>starts </a:t>
            </a:r>
            <a:r>
              <a:rPr lang="en-US" sz="2400" dirty="0">
                <a:latin typeface="Calibri"/>
                <a:cs typeface="Calibri"/>
              </a:rPr>
              <a:t>with a and ends </a:t>
            </a:r>
            <a:r>
              <a:rPr lang="en-US" sz="2400" spc="-5" dirty="0">
                <a:latin typeface="Calibri"/>
                <a:cs typeface="Calibri"/>
              </a:rPr>
              <a:t>with</a:t>
            </a:r>
            <a:r>
              <a:rPr lang="en-US" sz="2400" spc="9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b}</a:t>
            </a: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  Ans: a.(</a:t>
            </a:r>
            <a:r>
              <a:rPr lang="en-US" sz="2400" dirty="0" err="1">
                <a:cs typeface="Calibri"/>
              </a:rPr>
              <a:t>a+b</a:t>
            </a:r>
            <a:r>
              <a:rPr lang="en-US" sz="2400" dirty="0">
                <a:cs typeface="Calibri"/>
              </a:rPr>
              <a:t>)*.b</a:t>
            </a: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IN" sz="2400" spc="-5" dirty="0">
                <a:cs typeface="Calibri"/>
              </a:rPr>
              <a:t>L={w</a:t>
            </a:r>
            <a:r>
              <a:rPr lang="en-IN" sz="2400" spc="-5" dirty="0">
                <a:latin typeface="Symbol"/>
                <a:cs typeface="Symbol"/>
              </a:rPr>
              <a:t></a:t>
            </a:r>
            <a:r>
              <a:rPr lang="en-IN" sz="2400" spc="-5" dirty="0">
                <a:cs typeface="Calibri"/>
              </a:rPr>
              <a:t>{</a:t>
            </a:r>
            <a:r>
              <a:rPr lang="en-IN" sz="2400" spc="-5" dirty="0" err="1">
                <a:cs typeface="Calibri"/>
              </a:rPr>
              <a:t>a,b</a:t>
            </a:r>
            <a:r>
              <a:rPr lang="en-IN" sz="2400" spc="-5" dirty="0">
                <a:cs typeface="Calibri"/>
              </a:rPr>
              <a:t>}* </a:t>
            </a:r>
            <a:r>
              <a:rPr lang="en-IN" sz="2400" dirty="0">
                <a:cs typeface="Calibri"/>
              </a:rPr>
              <a:t>: w </a:t>
            </a:r>
            <a:r>
              <a:rPr lang="en-IN" sz="2400" spc="-15" dirty="0">
                <a:cs typeface="Calibri"/>
              </a:rPr>
              <a:t>contains </a:t>
            </a:r>
            <a:r>
              <a:rPr lang="en-IN" sz="2400" spc="-10" dirty="0">
                <a:cs typeface="Calibri"/>
              </a:rPr>
              <a:t>substring</a:t>
            </a:r>
            <a:r>
              <a:rPr lang="en-IN" sz="2400" spc="70" dirty="0">
                <a:cs typeface="Calibri"/>
              </a:rPr>
              <a:t> </a:t>
            </a:r>
            <a:r>
              <a:rPr lang="en-IN" sz="2400" dirty="0">
                <a:cs typeface="Calibri"/>
              </a:rPr>
              <a:t>aba}</a:t>
            </a:r>
          </a:p>
          <a:p>
            <a:pPr marL="0" indent="0">
              <a:lnSpc>
                <a:spcPct val="100000"/>
              </a:lnSpc>
              <a:spcBef>
                <a:spcPts val="50"/>
              </a:spcBef>
              <a:buNone/>
            </a:pPr>
            <a:r>
              <a:rPr lang="en-IN" sz="2400" dirty="0">
                <a:cs typeface="Calibri"/>
              </a:rPr>
              <a:t> Ans: (</a:t>
            </a:r>
            <a:r>
              <a:rPr lang="en-IN" sz="2400" dirty="0" err="1">
                <a:cs typeface="Calibri"/>
              </a:rPr>
              <a:t>a+b</a:t>
            </a:r>
            <a:r>
              <a:rPr lang="en-IN" sz="2400" dirty="0">
                <a:cs typeface="Calibri"/>
              </a:rPr>
              <a:t>)*.aba.(</a:t>
            </a:r>
            <a:r>
              <a:rPr lang="en-IN" sz="2400" dirty="0" err="1">
                <a:cs typeface="Calibri"/>
              </a:rPr>
              <a:t>a+b</a:t>
            </a:r>
            <a:r>
              <a:rPr lang="en-IN" sz="2400" dirty="0">
                <a:cs typeface="Calibri"/>
              </a:rPr>
              <a:t>)*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IN" sz="2400" dirty="0">
              <a:cs typeface="Calibri"/>
            </a:endParaRPr>
          </a:p>
          <a:p>
            <a:pPr marL="355600" marR="523875" indent="-343535">
              <a:lnSpc>
                <a:spcPts val="344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IN" sz="2400" spc="-5" dirty="0">
                <a:cs typeface="Calibri"/>
              </a:rPr>
              <a:t>L={w</a:t>
            </a:r>
            <a:r>
              <a:rPr lang="en-IN" sz="2400" spc="-5" dirty="0">
                <a:latin typeface="Symbol"/>
                <a:cs typeface="Symbol"/>
              </a:rPr>
              <a:t></a:t>
            </a:r>
            <a:r>
              <a:rPr lang="en-IN" sz="2400" spc="-5" dirty="0">
                <a:cs typeface="Calibri"/>
              </a:rPr>
              <a:t>{</a:t>
            </a:r>
            <a:r>
              <a:rPr lang="en-IN" sz="2400" spc="-5" dirty="0" err="1">
                <a:cs typeface="Calibri"/>
              </a:rPr>
              <a:t>a,b</a:t>
            </a:r>
            <a:r>
              <a:rPr lang="en-IN" sz="2400" spc="-5" dirty="0">
                <a:cs typeface="Calibri"/>
              </a:rPr>
              <a:t>}* </a:t>
            </a:r>
            <a:r>
              <a:rPr lang="en-IN" sz="2400" dirty="0">
                <a:cs typeface="Calibri"/>
              </a:rPr>
              <a:t>: w </a:t>
            </a:r>
            <a:r>
              <a:rPr lang="en-IN" sz="2400" spc="-5" dirty="0">
                <a:cs typeface="Calibri"/>
              </a:rPr>
              <a:t>does not end in</a:t>
            </a:r>
            <a:r>
              <a:rPr lang="en-IN" sz="2400" spc="-15" dirty="0">
                <a:cs typeface="Calibri"/>
              </a:rPr>
              <a:t> </a:t>
            </a:r>
            <a:r>
              <a:rPr lang="en-IN" sz="2400" dirty="0">
                <a:cs typeface="Calibri"/>
              </a:rPr>
              <a:t>aba}</a:t>
            </a:r>
          </a:p>
          <a:p>
            <a:pPr marL="0" marR="523875" indent="0">
              <a:spcBef>
                <a:spcPts val="50"/>
              </a:spcBef>
              <a:buNone/>
              <a:tabLst>
                <a:tab pos="355600" algn="l"/>
                <a:tab pos="356235" algn="l"/>
              </a:tabLst>
            </a:pPr>
            <a:r>
              <a:rPr lang="en-IN" sz="2400" dirty="0">
                <a:cs typeface="Calibri"/>
              </a:rPr>
              <a:t>  Ans: ((</a:t>
            </a:r>
            <a:r>
              <a:rPr lang="en-IN" sz="2400" dirty="0" err="1">
                <a:cs typeface="Calibri"/>
              </a:rPr>
              <a:t>a+b</a:t>
            </a:r>
            <a:r>
              <a:rPr lang="en-IN" sz="2400" dirty="0">
                <a:cs typeface="Calibri"/>
              </a:rPr>
              <a:t>)*(</a:t>
            </a:r>
            <a:r>
              <a:rPr lang="en-IN" sz="2400" dirty="0" err="1">
                <a:cs typeface="Calibri"/>
              </a:rPr>
              <a:t>aaa+aab+abb+baa+bab+bba+bbb</a:t>
            </a:r>
            <a:r>
              <a:rPr lang="en-IN" sz="2400" dirty="0">
                <a:cs typeface="Calibri"/>
              </a:rPr>
              <a:t>))|(</a:t>
            </a:r>
            <a:r>
              <a:rPr lang="en-IN" sz="2400" dirty="0" err="1">
                <a:cs typeface="Calibri"/>
              </a:rPr>
              <a:t>a+b</a:t>
            </a:r>
            <a:r>
              <a:rPr lang="en-IN" sz="2400" dirty="0">
                <a:cs typeface="Calibri"/>
              </a:rPr>
              <a:t>+</a:t>
            </a:r>
            <a:r>
              <a:rPr lang="el-GR" sz="2400" dirty="0">
                <a:cs typeface="Calibri"/>
              </a:rPr>
              <a:t>ε)(</a:t>
            </a:r>
            <a:r>
              <a:rPr lang="en-IN" sz="2400" dirty="0" err="1">
                <a:cs typeface="Calibri"/>
              </a:rPr>
              <a:t>a+b</a:t>
            </a:r>
            <a:r>
              <a:rPr lang="en-IN" sz="2400" dirty="0">
                <a:cs typeface="Calibri"/>
              </a:rPr>
              <a:t>+</a:t>
            </a:r>
            <a:r>
              <a:rPr lang="el-GR" sz="2400" dirty="0">
                <a:cs typeface="Calibri"/>
              </a:rPr>
              <a:t>ε)</a:t>
            </a:r>
            <a:endParaRPr lang="en-US" sz="2400" dirty="0">
              <a:cs typeface="Calibri"/>
            </a:endParaRPr>
          </a:p>
          <a:p>
            <a:pPr marL="0" marR="523875" indent="0">
              <a:spcBef>
                <a:spcPts val="50"/>
              </a:spcBef>
              <a:buNone/>
              <a:tabLst>
                <a:tab pos="355600" algn="l"/>
                <a:tab pos="356235" algn="l"/>
              </a:tabLst>
            </a:pPr>
            <a:endParaRPr lang="en-US" sz="2400" dirty="0">
              <a:cs typeface="Calibri"/>
            </a:endParaRPr>
          </a:p>
          <a:p>
            <a:endParaRPr lang="en-IN" sz="2400" dirty="0"/>
          </a:p>
          <a:p>
            <a:pPr marR="523875">
              <a:spcBef>
                <a:spcPts val="50"/>
              </a:spcBef>
              <a:tabLst>
                <a:tab pos="355600" algn="l"/>
                <a:tab pos="356235" algn="l"/>
              </a:tabLst>
            </a:pPr>
            <a:endParaRPr lang="el-GR" sz="2400" dirty="0">
              <a:cs typeface="Calibri"/>
            </a:endParaRPr>
          </a:p>
          <a:p>
            <a:endParaRPr lang="en-IN" sz="24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8F6A5BC-E9F9-43D0-BB53-F06030B5A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118257"/>
            <a:ext cx="78867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Design </a:t>
            </a:r>
            <a:r>
              <a:rPr sz="4400" dirty="0"/>
              <a:t>R.E. </a:t>
            </a:r>
            <a:r>
              <a:rPr sz="4400" spc="-30" dirty="0"/>
              <a:t>for</a:t>
            </a:r>
            <a:r>
              <a:rPr sz="4400" spc="-45" dirty="0"/>
              <a:t> </a:t>
            </a:r>
            <a:r>
              <a:rPr sz="4400" spc="-5" dirty="0"/>
              <a:t>languages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680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0EED-9C1C-4BBF-9FE8-7264C413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53331"/>
            <a:ext cx="7886700" cy="4351338"/>
          </a:xfrm>
        </p:spPr>
        <p:txBody>
          <a:bodyPr/>
          <a:lstStyle/>
          <a:p>
            <a:r>
              <a:rPr lang="en-US" sz="2000" kern="1200" spc="-5" dirty="0">
                <a:latin typeface="Calibri"/>
                <a:cs typeface="Calibri"/>
              </a:rPr>
              <a:t>L={</a:t>
            </a:r>
            <a:r>
              <a:rPr lang="en-US" sz="2000" spc="-5" dirty="0">
                <a:latin typeface="Calibri"/>
                <a:cs typeface="Calibri"/>
              </a:rPr>
              <a:t>w</a:t>
            </a:r>
            <a:r>
              <a:rPr lang="en-US" sz="2000" spc="-5" dirty="0">
                <a:latin typeface="Symbol"/>
                <a:cs typeface="Symbol"/>
              </a:rPr>
              <a:t></a:t>
            </a:r>
            <a:r>
              <a:rPr lang="en-US" sz="2000" spc="-5" dirty="0">
                <a:latin typeface="Calibri"/>
                <a:cs typeface="Calibri"/>
              </a:rPr>
              <a:t>{</a:t>
            </a:r>
            <a:r>
              <a:rPr lang="en-US" sz="2000" spc="-5" dirty="0" err="1">
                <a:latin typeface="Calibri"/>
                <a:cs typeface="Calibri"/>
              </a:rPr>
              <a:t>a,b</a:t>
            </a:r>
            <a:r>
              <a:rPr lang="en-US" sz="2000" spc="-5" dirty="0">
                <a:latin typeface="Calibri"/>
                <a:cs typeface="Calibri"/>
              </a:rPr>
              <a:t>}* </a:t>
            </a:r>
            <a:r>
              <a:rPr lang="en-US" sz="2000" kern="1200" spc="-5" dirty="0">
                <a:latin typeface="Calibri"/>
                <a:cs typeface="Calibri"/>
              </a:rPr>
              <a:t>: All strings that do not end with aa}</a:t>
            </a:r>
          </a:p>
          <a:p>
            <a:pPr marL="0" indent="0">
              <a:buNone/>
            </a:pPr>
            <a:r>
              <a:rPr lang="en-US" sz="2000" spc="-5" dirty="0">
                <a:cs typeface="Calibri"/>
              </a:rPr>
              <a:t>Ans: </a:t>
            </a:r>
          </a:p>
          <a:p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528D4-A974-4316-A4E6-FF97C57A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981200"/>
            <a:ext cx="3638550" cy="52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E6F5A6-C075-499C-8C3C-55A38EA57D19}"/>
              </a:ext>
            </a:extLst>
          </p:cNvPr>
          <p:cNvSpPr txBox="1"/>
          <p:nvPr/>
        </p:nvSpPr>
        <p:spPr>
          <a:xfrm>
            <a:off x="409574" y="2492846"/>
            <a:ext cx="6677025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523875" indent="-342900" algn="l" rtl="0">
              <a:spcBef>
                <a:spcPts val="50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1800" kern="1200" spc="-5" dirty="0">
                <a:latin typeface="Calibri"/>
                <a:cs typeface="Calibri"/>
              </a:rPr>
              <a:t>L={</a:t>
            </a:r>
            <a:r>
              <a:rPr lang="en-US" sz="1800" spc="-5" dirty="0">
                <a:latin typeface="Calibri"/>
                <a:cs typeface="Calibri"/>
              </a:rPr>
              <a:t>w</a:t>
            </a:r>
            <a:r>
              <a:rPr lang="en-US" sz="1800" spc="-5" dirty="0">
                <a:latin typeface="Symbol"/>
                <a:cs typeface="Symbol"/>
              </a:rPr>
              <a:t></a:t>
            </a:r>
            <a:r>
              <a:rPr lang="en-US" sz="1800" spc="-5" dirty="0">
                <a:latin typeface="Calibri"/>
                <a:cs typeface="Calibri"/>
              </a:rPr>
              <a:t>{</a:t>
            </a:r>
            <a:r>
              <a:rPr lang="en-US" sz="1800" spc="-5" dirty="0" err="1">
                <a:latin typeface="Calibri"/>
                <a:cs typeface="Calibri"/>
              </a:rPr>
              <a:t>a,b</a:t>
            </a:r>
            <a:r>
              <a:rPr lang="en-US" sz="1800" spc="-5" dirty="0">
                <a:latin typeface="Calibri"/>
                <a:cs typeface="Calibri"/>
              </a:rPr>
              <a:t>}* </a:t>
            </a:r>
            <a:r>
              <a:rPr lang="en-US" sz="1800" kern="1200" spc="-5" dirty="0">
                <a:latin typeface="Calibri"/>
                <a:cs typeface="Calibri"/>
              </a:rPr>
              <a:t>: strings that contain an even number of b’s.</a:t>
            </a:r>
          </a:p>
          <a:p>
            <a:pPr marR="523875" algn="l" rtl="0">
              <a:spcBef>
                <a:spcPts val="50"/>
              </a:spcBef>
              <a:tabLst>
                <a:tab pos="355600" algn="l"/>
                <a:tab pos="356235" algn="l"/>
              </a:tabLst>
            </a:pPr>
            <a:r>
              <a:rPr lang="en-US" sz="1800" kern="1200" spc="-5" dirty="0">
                <a:latin typeface="Calibri"/>
                <a:cs typeface="Calibri"/>
              </a:rPr>
              <a:t>Ans: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7E9F78-CC05-44BE-A123-99123B3D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210337"/>
            <a:ext cx="1781175" cy="30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CAE384-520C-474B-82CB-4D9915765B1F}"/>
              </a:ext>
            </a:extLst>
          </p:cNvPr>
          <p:cNvSpPr txBox="1"/>
          <p:nvPr/>
        </p:nvSpPr>
        <p:spPr>
          <a:xfrm>
            <a:off x="443785" y="3780167"/>
            <a:ext cx="6642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523875" indent="-342900" algn="l" rtl="0">
              <a:spcBef>
                <a:spcPts val="50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1800" kern="1200" spc="-5" dirty="0">
                <a:latin typeface="Calibri"/>
                <a:cs typeface="Calibri"/>
              </a:rPr>
              <a:t>L={</a:t>
            </a:r>
            <a:r>
              <a:rPr lang="en-US" sz="1800" spc="-5" dirty="0">
                <a:latin typeface="Calibri"/>
                <a:cs typeface="Calibri"/>
              </a:rPr>
              <a:t>w</a:t>
            </a:r>
            <a:r>
              <a:rPr lang="en-US" sz="1800" spc="-5" dirty="0">
                <a:latin typeface="Symbol"/>
                <a:cs typeface="Symbol"/>
              </a:rPr>
              <a:t></a:t>
            </a:r>
            <a:r>
              <a:rPr lang="en-US" sz="1800" spc="-5" dirty="0">
                <a:latin typeface="Calibri"/>
                <a:cs typeface="Calibri"/>
              </a:rPr>
              <a:t>{</a:t>
            </a:r>
            <a:r>
              <a:rPr lang="en-US" sz="1800" spc="-5" dirty="0" err="1">
                <a:latin typeface="Calibri"/>
                <a:cs typeface="Calibri"/>
              </a:rPr>
              <a:t>a,b</a:t>
            </a:r>
            <a:r>
              <a:rPr lang="en-US" sz="1800" spc="-5" dirty="0">
                <a:latin typeface="Calibri"/>
                <a:cs typeface="Calibri"/>
              </a:rPr>
              <a:t>}* </a:t>
            </a:r>
            <a:r>
              <a:rPr lang="en-US" sz="1800" kern="1200" spc="-5" dirty="0">
                <a:latin typeface="Calibri"/>
                <a:cs typeface="Calibri"/>
              </a:rPr>
              <a:t>: strings which do not contain the substring </a:t>
            </a:r>
            <a:r>
              <a:rPr lang="en-US" sz="1800" kern="1200" spc="-5" dirty="0" err="1">
                <a:latin typeface="Calibri"/>
                <a:cs typeface="Calibri"/>
              </a:rPr>
              <a:t>ba</a:t>
            </a:r>
            <a:r>
              <a:rPr lang="en-US" sz="1800" kern="1200" spc="-5" dirty="0">
                <a:latin typeface="Calibri"/>
                <a:cs typeface="Calibri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67A25-C028-4733-9D90-7E1450CBE02D}"/>
              </a:ext>
            </a:extLst>
          </p:cNvPr>
          <p:cNvSpPr txBox="1"/>
          <p:nvPr/>
        </p:nvSpPr>
        <p:spPr>
          <a:xfrm>
            <a:off x="443785" y="45077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23875" algn="l" rtl="0">
              <a:spcBef>
                <a:spcPts val="50"/>
              </a:spcBef>
              <a:tabLst>
                <a:tab pos="355600" algn="l"/>
                <a:tab pos="356235" algn="l"/>
              </a:tabLst>
            </a:pPr>
            <a:r>
              <a:rPr lang="en-US" sz="1800" kern="1200" spc="-5" dirty="0">
                <a:latin typeface="Calibri"/>
                <a:cs typeface="Calibri"/>
              </a:rPr>
              <a:t>Ans: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92FFC0-45CE-4388-A2AF-D7A69EDCD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971117"/>
            <a:ext cx="8953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2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79535" y="6465214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6945" y="461899"/>
            <a:ext cx="46863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Simplification </a:t>
            </a:r>
            <a:r>
              <a:rPr sz="4400" spc="-5" dirty="0"/>
              <a:t>of</a:t>
            </a:r>
            <a:r>
              <a:rPr sz="4400" spc="-35" dirty="0"/>
              <a:t> </a:t>
            </a:r>
            <a:r>
              <a:rPr sz="4400" spc="5" dirty="0"/>
              <a:t>R.E.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10540" y="1511020"/>
            <a:ext cx="3867150" cy="35407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3200" spc="-5" dirty="0">
                <a:latin typeface="Calibri"/>
                <a:cs typeface="Calibri"/>
              </a:rPr>
              <a:t>(r*)* </a:t>
            </a:r>
            <a:r>
              <a:rPr sz="3200" dirty="0">
                <a:latin typeface="Calibri"/>
                <a:cs typeface="Calibri"/>
              </a:rPr>
              <a:t>= r*</a:t>
            </a:r>
            <a:endParaRPr sz="320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3200" dirty="0">
                <a:latin typeface="Calibri"/>
                <a:cs typeface="Calibri"/>
              </a:rPr>
              <a:t>r</a:t>
            </a:r>
            <a:r>
              <a:rPr sz="3150" baseline="-21164" dirty="0">
                <a:latin typeface="Calibri"/>
                <a:cs typeface="Calibri"/>
              </a:rPr>
              <a:t>1</a:t>
            </a:r>
            <a:r>
              <a:rPr sz="3200" dirty="0">
                <a:latin typeface="Calibri"/>
                <a:cs typeface="Calibri"/>
              </a:rPr>
              <a:t>*(r</a:t>
            </a:r>
            <a:r>
              <a:rPr sz="3150" baseline="-21164" dirty="0">
                <a:latin typeface="Calibri"/>
                <a:cs typeface="Calibri"/>
              </a:rPr>
              <a:t>1 </a:t>
            </a:r>
            <a:r>
              <a:rPr sz="3200" dirty="0">
                <a:latin typeface="Calibri"/>
                <a:cs typeface="Calibri"/>
              </a:rPr>
              <a:t>+ r</a:t>
            </a:r>
            <a:r>
              <a:rPr sz="3150" baseline="-21164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)* =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(r</a:t>
            </a:r>
            <a:r>
              <a:rPr sz="3150" spc="7" baseline="-21164" dirty="0">
                <a:latin typeface="Calibri"/>
                <a:cs typeface="Calibri"/>
              </a:rPr>
              <a:t>1</a:t>
            </a:r>
            <a:r>
              <a:rPr sz="3200" spc="5" dirty="0">
                <a:latin typeface="Calibri"/>
                <a:cs typeface="Calibri"/>
              </a:rPr>
              <a:t>+r</a:t>
            </a:r>
            <a:r>
              <a:rPr sz="3150" spc="7" baseline="-21164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)*</a:t>
            </a:r>
            <a:endParaRPr sz="320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3200" dirty="0">
                <a:latin typeface="Calibri"/>
                <a:cs typeface="Calibri"/>
              </a:rPr>
              <a:t>r</a:t>
            </a:r>
            <a:r>
              <a:rPr sz="3150" baseline="-21164" dirty="0">
                <a:latin typeface="Calibri"/>
                <a:cs typeface="Calibri"/>
              </a:rPr>
              <a:t>1</a:t>
            </a:r>
            <a:r>
              <a:rPr sz="3200" dirty="0">
                <a:latin typeface="Calibri"/>
                <a:cs typeface="Calibri"/>
              </a:rPr>
              <a:t>(r</a:t>
            </a:r>
            <a:r>
              <a:rPr sz="3150" baseline="-21164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+r</a:t>
            </a:r>
            <a:r>
              <a:rPr sz="3150" baseline="-21164" dirty="0">
                <a:latin typeface="Calibri"/>
                <a:cs typeface="Calibri"/>
              </a:rPr>
              <a:t>3</a:t>
            </a:r>
            <a:r>
              <a:rPr sz="3200" dirty="0">
                <a:latin typeface="Calibri"/>
                <a:cs typeface="Calibri"/>
              </a:rPr>
              <a:t>)=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r</a:t>
            </a:r>
            <a:r>
              <a:rPr sz="3150" spc="7" baseline="-21164" dirty="0">
                <a:latin typeface="Calibri"/>
                <a:cs typeface="Calibri"/>
              </a:rPr>
              <a:t>1</a:t>
            </a:r>
            <a:r>
              <a:rPr sz="3200" spc="5" dirty="0">
                <a:latin typeface="Calibri"/>
                <a:cs typeface="Calibri"/>
              </a:rPr>
              <a:t>r</a:t>
            </a:r>
            <a:r>
              <a:rPr sz="3150" spc="7" baseline="-21164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+r</a:t>
            </a:r>
            <a:r>
              <a:rPr sz="3150" spc="7" baseline="-21164" dirty="0">
                <a:latin typeface="Calibri"/>
                <a:cs typeface="Calibri"/>
              </a:rPr>
              <a:t>1</a:t>
            </a:r>
            <a:r>
              <a:rPr sz="3200" spc="5" dirty="0">
                <a:latin typeface="Calibri"/>
                <a:cs typeface="Calibri"/>
              </a:rPr>
              <a:t>r</a:t>
            </a:r>
            <a:r>
              <a:rPr sz="3150" spc="7" baseline="-21164" dirty="0">
                <a:latin typeface="Calibri"/>
                <a:cs typeface="Calibri"/>
              </a:rPr>
              <a:t>3</a:t>
            </a:r>
            <a:endParaRPr sz="3150" baseline="-21164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3200" dirty="0">
                <a:latin typeface="Calibri"/>
                <a:cs typeface="Calibri"/>
              </a:rPr>
              <a:t>r</a:t>
            </a:r>
            <a:r>
              <a:rPr sz="3150" baseline="-21164" dirty="0">
                <a:latin typeface="Calibri"/>
                <a:cs typeface="Calibri"/>
              </a:rPr>
              <a:t>1</a:t>
            </a:r>
            <a:r>
              <a:rPr sz="3200" dirty="0">
                <a:latin typeface="Symbol"/>
                <a:cs typeface="Symbol"/>
              </a:rPr>
              <a:t></a:t>
            </a:r>
            <a:r>
              <a:rPr sz="3200" dirty="0">
                <a:latin typeface="Calibri"/>
                <a:cs typeface="Calibri"/>
              </a:rPr>
              <a:t>= </a:t>
            </a:r>
            <a:r>
              <a:rPr sz="3200" dirty="0">
                <a:latin typeface="Symbol"/>
                <a:cs typeface="Symbol"/>
              </a:rPr>
              <a:t></a:t>
            </a:r>
            <a:endParaRPr sz="3200">
              <a:latin typeface="Symbol"/>
              <a:cs typeface="Symbol"/>
            </a:endParaRPr>
          </a:p>
          <a:p>
            <a:pPr marL="3810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3200" dirty="0">
                <a:latin typeface="Calibri"/>
                <a:cs typeface="Calibri"/>
              </a:rPr>
              <a:t>r+</a:t>
            </a:r>
            <a:r>
              <a:rPr sz="3200" dirty="0">
                <a:latin typeface="Symbol"/>
                <a:cs typeface="Symbol"/>
              </a:rPr>
              <a:t></a:t>
            </a:r>
            <a:r>
              <a:rPr sz="3200" dirty="0">
                <a:latin typeface="Calibri"/>
                <a:cs typeface="Calibri"/>
              </a:rPr>
              <a:t>= r</a:t>
            </a:r>
            <a:endParaRPr sz="3200">
              <a:latin typeface="Calibri"/>
              <a:cs typeface="Calibri"/>
            </a:endParaRPr>
          </a:p>
          <a:p>
            <a:pPr marL="3810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3200" dirty="0">
                <a:latin typeface="Symbol"/>
                <a:cs typeface="Symbol"/>
              </a:rPr>
              <a:t></a:t>
            </a:r>
            <a:r>
              <a:rPr sz="3200" dirty="0">
                <a:latin typeface="Calibri"/>
                <a:cs typeface="Calibri"/>
              </a:rPr>
              <a:t>*=</a:t>
            </a:r>
            <a:r>
              <a:rPr sz="3200" dirty="0">
                <a:latin typeface="Symbol"/>
                <a:cs typeface="Symbol"/>
              </a:rPr>
              <a:t></a:t>
            </a:r>
            <a:endParaRPr sz="3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B09B207-2582-44CB-B01E-92D3A0CA8756}"/>
              </a:ext>
            </a:extLst>
          </p:cNvPr>
          <p:cNvSpPr txBox="1">
            <a:spLocks/>
          </p:cNvSpPr>
          <p:nvPr/>
        </p:nvSpPr>
        <p:spPr>
          <a:xfrm>
            <a:off x="6781800" y="63246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F4B035BB-48E2-E141-9073-FCD19B0C6106}" type="slidenum">
              <a:rPr lang="en-US" altLang="x-none" sz="14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x-none" sz="1400">
              <a:solidFill>
                <a:srgbClr val="00000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847F7C9-FA53-4CF0-AB32-F3EF9106FABE}"/>
              </a:ext>
            </a:extLst>
          </p:cNvPr>
          <p:cNvSpPr txBox="1">
            <a:spLocks noChangeArrowheads="1"/>
          </p:cNvSpPr>
          <p:nvPr/>
        </p:nvSpPr>
        <p:spPr>
          <a:xfrm>
            <a:off x="792163" y="394277"/>
            <a:ext cx="7793037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IN" kern="0" dirty="0"/>
              <a:t>Connection between regular expressions and regular languages</a:t>
            </a:r>
            <a:endParaRPr lang="en-US" altLang="x-none" kern="0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4560A6A9-3F15-47D5-AF72-2A46AEDCF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286000"/>
            <a:ext cx="1676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Regular </a:t>
            </a:r>
            <a:b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</a:b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expressions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B4A81E2-BCAC-4A30-833A-2C457C8B3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86000"/>
            <a:ext cx="2286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Finite Automata</a:t>
            </a:r>
            <a:b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</a:b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(DFA, NFA, </a:t>
            </a: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  <a:sym typeface="Symbol" charset="2"/>
              </a:rPr>
              <a:t></a:t>
            </a: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-NFA)</a:t>
            </a:r>
            <a:endParaRPr kumimoji="0" lang="ru-RU" altLang="x-non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C5FAF730-50B2-40C9-AE84-4E4035581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419600"/>
            <a:ext cx="1676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Regular</a:t>
            </a:r>
            <a:b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</a:b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Languages</a:t>
            </a: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DF5D7753-E64A-4D0F-BF9A-978831F001D3}"/>
              </a:ext>
            </a:extLst>
          </p:cNvPr>
          <p:cNvSpPr>
            <a:spLocks noChangeArrowheads="1"/>
          </p:cNvSpPr>
          <p:nvPr/>
        </p:nvSpPr>
        <p:spPr bwMode="auto">
          <a:xfrm rot="-1302285">
            <a:off x="3392488" y="2947988"/>
            <a:ext cx="274637" cy="1395412"/>
          </a:xfrm>
          <a:prstGeom prst="downArrow">
            <a:avLst>
              <a:gd name="adj1" fmla="val 50000"/>
              <a:gd name="adj2" fmla="val 127023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x-none" altLang="x-non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FAC0F2A5-3FF4-4AE4-B4FD-12373D0B2820}"/>
              </a:ext>
            </a:extLst>
          </p:cNvPr>
          <p:cNvSpPr>
            <a:spLocks noChangeArrowheads="1"/>
          </p:cNvSpPr>
          <p:nvPr/>
        </p:nvSpPr>
        <p:spPr bwMode="auto">
          <a:xfrm rot="1827610">
            <a:off x="4459288" y="3036888"/>
            <a:ext cx="274637" cy="1371600"/>
          </a:xfrm>
          <a:prstGeom prst="downArrow">
            <a:avLst>
              <a:gd name="adj1" fmla="val 50000"/>
              <a:gd name="adj2" fmla="val 124856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x-none" altLang="x-non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3D315B71-2C8F-49CE-A722-67AE51A7A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2225675"/>
            <a:ext cx="422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=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BE97307-C6A9-4F91-A741-9EE4912B3329}"/>
              </a:ext>
            </a:extLst>
          </p:cNvPr>
          <p:cNvSpPr>
            <a:spLocks/>
          </p:cNvSpPr>
          <p:nvPr/>
        </p:nvSpPr>
        <p:spPr bwMode="auto">
          <a:xfrm>
            <a:off x="2587625" y="3894138"/>
            <a:ext cx="2951163" cy="2389187"/>
          </a:xfrm>
          <a:custGeom>
            <a:avLst/>
            <a:gdLst>
              <a:gd name="T0" fmla="*/ 2147483647 w 1859"/>
              <a:gd name="T1" fmla="*/ 2147483647 h 1505"/>
              <a:gd name="T2" fmla="*/ 0 w 1859"/>
              <a:gd name="T3" fmla="*/ 2147483647 h 1505"/>
              <a:gd name="T4" fmla="*/ 2147483647 w 1859"/>
              <a:gd name="T5" fmla="*/ 2147483647 h 1505"/>
              <a:gd name="T6" fmla="*/ 2147483647 w 1859"/>
              <a:gd name="T7" fmla="*/ 2147483647 h 1505"/>
              <a:gd name="T8" fmla="*/ 2147483647 w 1859"/>
              <a:gd name="T9" fmla="*/ 2147483647 h 1505"/>
              <a:gd name="T10" fmla="*/ 2147483647 w 1859"/>
              <a:gd name="T11" fmla="*/ 2147483647 h 1505"/>
              <a:gd name="T12" fmla="*/ 2147483647 w 1859"/>
              <a:gd name="T13" fmla="*/ 2147483647 h 1505"/>
              <a:gd name="T14" fmla="*/ 2147483647 w 1859"/>
              <a:gd name="T15" fmla="*/ 2147483647 h 1505"/>
              <a:gd name="T16" fmla="*/ 2147483647 w 1859"/>
              <a:gd name="T17" fmla="*/ 2147483647 h 1505"/>
              <a:gd name="T18" fmla="*/ 2147483647 w 1859"/>
              <a:gd name="T19" fmla="*/ 2147483647 h 1505"/>
              <a:gd name="T20" fmla="*/ 2147483647 w 1859"/>
              <a:gd name="T21" fmla="*/ 2147483647 h 1505"/>
              <a:gd name="T22" fmla="*/ 2147483647 w 1859"/>
              <a:gd name="T23" fmla="*/ 2147483647 h 1505"/>
              <a:gd name="T24" fmla="*/ 2147483647 w 1859"/>
              <a:gd name="T25" fmla="*/ 2147483647 h 1505"/>
              <a:gd name="T26" fmla="*/ 2147483647 w 1859"/>
              <a:gd name="T27" fmla="*/ 2147483647 h 1505"/>
              <a:gd name="T28" fmla="*/ 2147483647 w 1859"/>
              <a:gd name="T29" fmla="*/ 2147483647 h 1505"/>
              <a:gd name="T30" fmla="*/ 2147483647 w 1859"/>
              <a:gd name="T31" fmla="*/ 2147483647 h 1505"/>
              <a:gd name="T32" fmla="*/ 2147483647 w 1859"/>
              <a:gd name="T33" fmla="*/ 2147483647 h 1505"/>
              <a:gd name="T34" fmla="*/ 2147483647 w 1859"/>
              <a:gd name="T35" fmla="*/ 2147483647 h 1505"/>
              <a:gd name="T36" fmla="*/ 2147483647 w 1859"/>
              <a:gd name="T37" fmla="*/ 2147483647 h 1505"/>
              <a:gd name="T38" fmla="*/ 2147483647 w 1859"/>
              <a:gd name="T39" fmla="*/ 2147483647 h 1505"/>
              <a:gd name="T40" fmla="*/ 2147483647 w 1859"/>
              <a:gd name="T41" fmla="*/ 2147483647 h 1505"/>
              <a:gd name="T42" fmla="*/ 2147483647 w 1859"/>
              <a:gd name="T43" fmla="*/ 2147483647 h 1505"/>
              <a:gd name="T44" fmla="*/ 2147483647 w 1859"/>
              <a:gd name="T45" fmla="*/ 2147483647 h 1505"/>
              <a:gd name="T46" fmla="*/ 2147483647 w 1859"/>
              <a:gd name="T47" fmla="*/ 2147483647 h 1505"/>
              <a:gd name="T48" fmla="*/ 2147483647 w 1859"/>
              <a:gd name="T49" fmla="*/ 2147483647 h 1505"/>
              <a:gd name="T50" fmla="*/ 2147483647 w 1859"/>
              <a:gd name="T51" fmla="*/ 2147483647 h 1505"/>
              <a:gd name="T52" fmla="*/ 2147483647 w 1859"/>
              <a:gd name="T53" fmla="*/ 2147483647 h 1505"/>
              <a:gd name="T54" fmla="*/ 2147483647 w 1859"/>
              <a:gd name="T55" fmla="*/ 2147483647 h 1505"/>
              <a:gd name="T56" fmla="*/ 2147483647 w 1859"/>
              <a:gd name="T57" fmla="*/ 2147483647 h 1505"/>
              <a:gd name="T58" fmla="*/ 2147483647 w 1859"/>
              <a:gd name="T59" fmla="*/ 2147483647 h 1505"/>
              <a:gd name="T60" fmla="*/ 2147483647 w 1859"/>
              <a:gd name="T61" fmla="*/ 2147483647 h 1505"/>
              <a:gd name="T62" fmla="*/ 2147483647 w 1859"/>
              <a:gd name="T63" fmla="*/ 2147483647 h 1505"/>
              <a:gd name="T64" fmla="*/ 2147483647 w 1859"/>
              <a:gd name="T65" fmla="*/ 0 h 1505"/>
              <a:gd name="T66" fmla="*/ 2147483647 w 1859"/>
              <a:gd name="T67" fmla="*/ 2147483647 h 1505"/>
              <a:gd name="T68" fmla="*/ 2147483647 w 1859"/>
              <a:gd name="T69" fmla="*/ 2147483647 h 1505"/>
              <a:gd name="T70" fmla="*/ 2147483647 w 1859"/>
              <a:gd name="T71" fmla="*/ 2147483647 h 1505"/>
              <a:gd name="T72" fmla="*/ 2147483647 w 1859"/>
              <a:gd name="T73" fmla="*/ 2147483647 h 1505"/>
              <a:gd name="T74" fmla="*/ 2147483647 w 1859"/>
              <a:gd name="T75" fmla="*/ 2147483647 h 1505"/>
              <a:gd name="T76" fmla="*/ 2147483647 w 1859"/>
              <a:gd name="T77" fmla="*/ 2147483647 h 1505"/>
              <a:gd name="T78" fmla="*/ 2147483647 w 1859"/>
              <a:gd name="T79" fmla="*/ 2147483647 h 1505"/>
              <a:gd name="T80" fmla="*/ 2147483647 w 1859"/>
              <a:gd name="T81" fmla="*/ 2147483647 h 150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859"/>
              <a:gd name="T124" fmla="*/ 0 h 1505"/>
              <a:gd name="T125" fmla="*/ 1859 w 1859"/>
              <a:gd name="T126" fmla="*/ 1505 h 150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859" h="1505">
                <a:moveTo>
                  <a:pt x="16" y="190"/>
                </a:moveTo>
                <a:cubicBezTo>
                  <a:pt x="8" y="267"/>
                  <a:pt x="15" y="346"/>
                  <a:pt x="0" y="422"/>
                </a:cubicBezTo>
                <a:cubicBezTo>
                  <a:pt x="2" y="472"/>
                  <a:pt x="2" y="521"/>
                  <a:pt x="5" y="571"/>
                </a:cubicBezTo>
                <a:cubicBezTo>
                  <a:pt x="8" y="614"/>
                  <a:pt x="68" y="622"/>
                  <a:pt x="93" y="643"/>
                </a:cubicBezTo>
                <a:cubicBezTo>
                  <a:pt x="128" y="673"/>
                  <a:pt x="144" y="700"/>
                  <a:pt x="185" y="720"/>
                </a:cubicBezTo>
                <a:cubicBezTo>
                  <a:pt x="202" y="742"/>
                  <a:pt x="213" y="743"/>
                  <a:pt x="232" y="761"/>
                </a:cubicBezTo>
                <a:cubicBezTo>
                  <a:pt x="240" y="786"/>
                  <a:pt x="254" y="856"/>
                  <a:pt x="268" y="869"/>
                </a:cubicBezTo>
                <a:cubicBezTo>
                  <a:pt x="276" y="894"/>
                  <a:pt x="288" y="912"/>
                  <a:pt x="314" y="921"/>
                </a:cubicBezTo>
                <a:cubicBezTo>
                  <a:pt x="341" y="948"/>
                  <a:pt x="381" y="961"/>
                  <a:pt x="401" y="993"/>
                </a:cubicBezTo>
                <a:cubicBezTo>
                  <a:pt x="424" y="1029"/>
                  <a:pt x="446" y="1075"/>
                  <a:pt x="479" y="1101"/>
                </a:cubicBezTo>
                <a:cubicBezTo>
                  <a:pt x="490" y="1146"/>
                  <a:pt x="556" y="1180"/>
                  <a:pt x="592" y="1209"/>
                </a:cubicBezTo>
                <a:cubicBezTo>
                  <a:pt x="686" y="1285"/>
                  <a:pt x="780" y="1354"/>
                  <a:pt x="885" y="1414"/>
                </a:cubicBezTo>
                <a:cubicBezTo>
                  <a:pt x="952" y="1452"/>
                  <a:pt x="1004" y="1490"/>
                  <a:pt x="1080" y="1502"/>
                </a:cubicBezTo>
                <a:cubicBezTo>
                  <a:pt x="1212" y="1500"/>
                  <a:pt x="1344" y="1505"/>
                  <a:pt x="1476" y="1497"/>
                </a:cubicBezTo>
                <a:cubicBezTo>
                  <a:pt x="1488" y="1496"/>
                  <a:pt x="1496" y="1482"/>
                  <a:pt x="1507" y="1476"/>
                </a:cubicBezTo>
                <a:cubicBezTo>
                  <a:pt x="1512" y="1473"/>
                  <a:pt x="1518" y="1473"/>
                  <a:pt x="1523" y="1471"/>
                </a:cubicBezTo>
                <a:cubicBezTo>
                  <a:pt x="1545" y="1457"/>
                  <a:pt x="1586" y="1438"/>
                  <a:pt x="1610" y="1430"/>
                </a:cubicBezTo>
                <a:cubicBezTo>
                  <a:pt x="1622" y="1416"/>
                  <a:pt x="1635" y="1404"/>
                  <a:pt x="1646" y="1389"/>
                </a:cubicBezTo>
                <a:cubicBezTo>
                  <a:pt x="1649" y="1384"/>
                  <a:pt x="1648" y="1378"/>
                  <a:pt x="1651" y="1373"/>
                </a:cubicBezTo>
                <a:cubicBezTo>
                  <a:pt x="1672" y="1342"/>
                  <a:pt x="1711" y="1313"/>
                  <a:pt x="1739" y="1286"/>
                </a:cubicBezTo>
                <a:cubicBezTo>
                  <a:pt x="1743" y="1247"/>
                  <a:pt x="1740" y="1233"/>
                  <a:pt x="1759" y="1204"/>
                </a:cubicBezTo>
                <a:cubicBezTo>
                  <a:pt x="1773" y="1161"/>
                  <a:pt x="1789" y="1119"/>
                  <a:pt x="1800" y="1075"/>
                </a:cubicBezTo>
                <a:cubicBezTo>
                  <a:pt x="1806" y="989"/>
                  <a:pt x="1817" y="904"/>
                  <a:pt x="1821" y="818"/>
                </a:cubicBezTo>
                <a:cubicBezTo>
                  <a:pt x="1830" y="594"/>
                  <a:pt x="1804" y="678"/>
                  <a:pt x="1831" y="597"/>
                </a:cubicBezTo>
                <a:cubicBezTo>
                  <a:pt x="1834" y="543"/>
                  <a:pt x="1833" y="506"/>
                  <a:pt x="1847" y="458"/>
                </a:cubicBezTo>
                <a:cubicBezTo>
                  <a:pt x="1845" y="422"/>
                  <a:pt x="1859" y="378"/>
                  <a:pt x="1836" y="350"/>
                </a:cubicBezTo>
                <a:cubicBezTo>
                  <a:pt x="1811" y="319"/>
                  <a:pt x="1760" y="268"/>
                  <a:pt x="1723" y="257"/>
                </a:cubicBezTo>
                <a:cubicBezTo>
                  <a:pt x="1702" y="243"/>
                  <a:pt x="1686" y="237"/>
                  <a:pt x="1661" y="232"/>
                </a:cubicBezTo>
                <a:cubicBezTo>
                  <a:pt x="1632" y="200"/>
                  <a:pt x="1595" y="183"/>
                  <a:pt x="1553" y="175"/>
                </a:cubicBezTo>
                <a:cubicBezTo>
                  <a:pt x="1519" y="151"/>
                  <a:pt x="1480" y="132"/>
                  <a:pt x="1440" y="124"/>
                </a:cubicBezTo>
                <a:cubicBezTo>
                  <a:pt x="1417" y="111"/>
                  <a:pt x="1377" y="86"/>
                  <a:pt x="1353" y="77"/>
                </a:cubicBezTo>
                <a:cubicBezTo>
                  <a:pt x="1242" y="35"/>
                  <a:pt x="1094" y="38"/>
                  <a:pt x="977" y="26"/>
                </a:cubicBezTo>
                <a:cubicBezTo>
                  <a:pt x="934" y="4"/>
                  <a:pt x="881" y="7"/>
                  <a:pt x="833" y="0"/>
                </a:cubicBezTo>
                <a:cubicBezTo>
                  <a:pt x="621" y="3"/>
                  <a:pt x="484" y="7"/>
                  <a:pt x="293" y="16"/>
                </a:cubicBezTo>
                <a:cubicBezTo>
                  <a:pt x="250" y="21"/>
                  <a:pt x="222" y="33"/>
                  <a:pt x="185" y="46"/>
                </a:cubicBezTo>
                <a:cubicBezTo>
                  <a:pt x="146" y="60"/>
                  <a:pt x="102" y="64"/>
                  <a:pt x="62" y="77"/>
                </a:cubicBezTo>
                <a:cubicBezTo>
                  <a:pt x="51" y="90"/>
                  <a:pt x="40" y="99"/>
                  <a:pt x="26" y="108"/>
                </a:cubicBezTo>
                <a:cubicBezTo>
                  <a:pt x="24" y="113"/>
                  <a:pt x="25" y="120"/>
                  <a:pt x="21" y="124"/>
                </a:cubicBezTo>
                <a:cubicBezTo>
                  <a:pt x="17" y="128"/>
                  <a:pt x="6" y="123"/>
                  <a:pt x="5" y="129"/>
                </a:cubicBezTo>
                <a:cubicBezTo>
                  <a:pt x="2" y="146"/>
                  <a:pt x="8" y="163"/>
                  <a:pt x="11" y="180"/>
                </a:cubicBezTo>
                <a:cubicBezTo>
                  <a:pt x="17" y="214"/>
                  <a:pt x="16" y="196"/>
                  <a:pt x="16" y="190"/>
                </a:cubicBezTo>
                <a:close/>
              </a:path>
            </a:pathLst>
          </a:custGeom>
          <a:solidFill>
            <a:srgbClr val="FFCC99">
              <a:alpha val="16078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DD8ED1C-68CD-4F9B-A384-2634F98059C7}"/>
              </a:ext>
            </a:extLst>
          </p:cNvPr>
          <p:cNvSpPr>
            <a:spLocks/>
          </p:cNvSpPr>
          <p:nvPr/>
        </p:nvSpPr>
        <p:spPr bwMode="auto">
          <a:xfrm>
            <a:off x="4495800" y="1752600"/>
            <a:ext cx="2995613" cy="1851025"/>
          </a:xfrm>
          <a:custGeom>
            <a:avLst/>
            <a:gdLst>
              <a:gd name="T0" fmla="*/ 2147483647 w 1887"/>
              <a:gd name="T1" fmla="*/ 2147483647 h 1166"/>
              <a:gd name="T2" fmla="*/ 2147483647 w 1887"/>
              <a:gd name="T3" fmla="*/ 2147483647 h 1166"/>
              <a:gd name="T4" fmla="*/ 2147483647 w 1887"/>
              <a:gd name="T5" fmla="*/ 2147483647 h 1166"/>
              <a:gd name="T6" fmla="*/ 0 w 1887"/>
              <a:gd name="T7" fmla="*/ 2147483647 h 1166"/>
              <a:gd name="T8" fmla="*/ 2147483647 w 1887"/>
              <a:gd name="T9" fmla="*/ 2147483647 h 1166"/>
              <a:gd name="T10" fmla="*/ 2147483647 w 1887"/>
              <a:gd name="T11" fmla="*/ 2147483647 h 1166"/>
              <a:gd name="T12" fmla="*/ 2147483647 w 1887"/>
              <a:gd name="T13" fmla="*/ 2147483647 h 1166"/>
              <a:gd name="T14" fmla="*/ 2147483647 w 1887"/>
              <a:gd name="T15" fmla="*/ 2147483647 h 1166"/>
              <a:gd name="T16" fmla="*/ 2147483647 w 1887"/>
              <a:gd name="T17" fmla="*/ 2147483647 h 1166"/>
              <a:gd name="T18" fmla="*/ 2147483647 w 1887"/>
              <a:gd name="T19" fmla="*/ 2147483647 h 1166"/>
              <a:gd name="T20" fmla="*/ 2147483647 w 1887"/>
              <a:gd name="T21" fmla="*/ 2147483647 h 1166"/>
              <a:gd name="T22" fmla="*/ 2147483647 w 1887"/>
              <a:gd name="T23" fmla="*/ 2147483647 h 1166"/>
              <a:gd name="T24" fmla="*/ 2147483647 w 1887"/>
              <a:gd name="T25" fmla="*/ 2147483647 h 1166"/>
              <a:gd name="T26" fmla="*/ 2147483647 w 1887"/>
              <a:gd name="T27" fmla="*/ 2147483647 h 1166"/>
              <a:gd name="T28" fmla="*/ 2147483647 w 1887"/>
              <a:gd name="T29" fmla="*/ 2147483647 h 1166"/>
              <a:gd name="T30" fmla="*/ 2147483647 w 1887"/>
              <a:gd name="T31" fmla="*/ 2147483647 h 1166"/>
              <a:gd name="T32" fmla="*/ 2147483647 w 1887"/>
              <a:gd name="T33" fmla="*/ 2147483647 h 1166"/>
              <a:gd name="T34" fmla="*/ 2147483647 w 1887"/>
              <a:gd name="T35" fmla="*/ 2147483647 h 1166"/>
              <a:gd name="T36" fmla="*/ 2147483647 w 1887"/>
              <a:gd name="T37" fmla="*/ 2147483647 h 1166"/>
              <a:gd name="T38" fmla="*/ 2147483647 w 1887"/>
              <a:gd name="T39" fmla="*/ 2147483647 h 1166"/>
              <a:gd name="T40" fmla="*/ 2147483647 w 1887"/>
              <a:gd name="T41" fmla="*/ 2147483647 h 1166"/>
              <a:gd name="T42" fmla="*/ 2147483647 w 1887"/>
              <a:gd name="T43" fmla="*/ 2147483647 h 1166"/>
              <a:gd name="T44" fmla="*/ 2147483647 w 1887"/>
              <a:gd name="T45" fmla="*/ 2147483647 h 1166"/>
              <a:gd name="T46" fmla="*/ 2147483647 w 1887"/>
              <a:gd name="T47" fmla="*/ 2147483647 h 1166"/>
              <a:gd name="T48" fmla="*/ 2147483647 w 1887"/>
              <a:gd name="T49" fmla="*/ 2147483647 h 1166"/>
              <a:gd name="T50" fmla="*/ 2147483647 w 1887"/>
              <a:gd name="T51" fmla="*/ 2147483647 h 1166"/>
              <a:gd name="T52" fmla="*/ 2147483647 w 1887"/>
              <a:gd name="T53" fmla="*/ 2147483647 h 1166"/>
              <a:gd name="T54" fmla="*/ 2147483647 w 1887"/>
              <a:gd name="T55" fmla="*/ 2147483647 h 1166"/>
              <a:gd name="T56" fmla="*/ 2147483647 w 1887"/>
              <a:gd name="T57" fmla="*/ 2147483647 h 1166"/>
              <a:gd name="T58" fmla="*/ 2147483647 w 1887"/>
              <a:gd name="T59" fmla="*/ 2147483647 h 1166"/>
              <a:gd name="T60" fmla="*/ 2147483647 w 1887"/>
              <a:gd name="T61" fmla="*/ 2147483647 h 1166"/>
              <a:gd name="T62" fmla="*/ 2147483647 w 1887"/>
              <a:gd name="T63" fmla="*/ 2147483647 h 1166"/>
              <a:gd name="T64" fmla="*/ 2147483647 w 1887"/>
              <a:gd name="T65" fmla="*/ 2147483647 h 1166"/>
              <a:gd name="T66" fmla="*/ 2147483647 w 1887"/>
              <a:gd name="T67" fmla="*/ 2147483647 h 1166"/>
              <a:gd name="T68" fmla="*/ 2147483647 w 1887"/>
              <a:gd name="T69" fmla="*/ 2147483647 h 1166"/>
              <a:gd name="T70" fmla="*/ 2147483647 w 1887"/>
              <a:gd name="T71" fmla="*/ 2147483647 h 1166"/>
              <a:gd name="T72" fmla="*/ 2147483647 w 1887"/>
              <a:gd name="T73" fmla="*/ 2147483647 h 1166"/>
              <a:gd name="T74" fmla="*/ 2147483647 w 1887"/>
              <a:gd name="T75" fmla="*/ 2147483647 h 1166"/>
              <a:gd name="T76" fmla="*/ 2147483647 w 1887"/>
              <a:gd name="T77" fmla="*/ 2147483647 h 1166"/>
              <a:gd name="T78" fmla="*/ 2147483647 w 1887"/>
              <a:gd name="T79" fmla="*/ 2147483647 h 1166"/>
              <a:gd name="T80" fmla="*/ 2147483647 w 1887"/>
              <a:gd name="T81" fmla="*/ 2147483647 h 1166"/>
              <a:gd name="T82" fmla="*/ 2147483647 w 1887"/>
              <a:gd name="T83" fmla="*/ 2147483647 h 1166"/>
              <a:gd name="T84" fmla="*/ 2147483647 w 1887"/>
              <a:gd name="T85" fmla="*/ 2147483647 h 1166"/>
              <a:gd name="T86" fmla="*/ 2147483647 w 1887"/>
              <a:gd name="T87" fmla="*/ 2147483647 h 1166"/>
              <a:gd name="T88" fmla="*/ 2147483647 w 1887"/>
              <a:gd name="T89" fmla="*/ 2147483647 h 116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887"/>
              <a:gd name="T136" fmla="*/ 0 h 1166"/>
              <a:gd name="T137" fmla="*/ 1887 w 1887"/>
              <a:gd name="T138" fmla="*/ 1166 h 116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887" h="1166">
                <a:moveTo>
                  <a:pt x="267" y="45"/>
                </a:moveTo>
                <a:cubicBezTo>
                  <a:pt x="188" y="47"/>
                  <a:pt x="122" y="39"/>
                  <a:pt x="51" y="66"/>
                </a:cubicBezTo>
                <a:cubicBezTo>
                  <a:pt x="35" y="90"/>
                  <a:pt x="37" y="109"/>
                  <a:pt x="31" y="138"/>
                </a:cubicBezTo>
                <a:cubicBezTo>
                  <a:pt x="26" y="160"/>
                  <a:pt x="12" y="186"/>
                  <a:pt x="0" y="204"/>
                </a:cubicBezTo>
                <a:cubicBezTo>
                  <a:pt x="3" y="278"/>
                  <a:pt x="7" y="319"/>
                  <a:pt x="20" y="384"/>
                </a:cubicBezTo>
                <a:cubicBezTo>
                  <a:pt x="22" y="401"/>
                  <a:pt x="21" y="419"/>
                  <a:pt x="25" y="436"/>
                </a:cubicBezTo>
                <a:cubicBezTo>
                  <a:pt x="26" y="442"/>
                  <a:pt x="34" y="445"/>
                  <a:pt x="36" y="451"/>
                </a:cubicBezTo>
                <a:cubicBezTo>
                  <a:pt x="47" y="487"/>
                  <a:pt x="42" y="529"/>
                  <a:pt x="56" y="564"/>
                </a:cubicBezTo>
                <a:cubicBezTo>
                  <a:pt x="66" y="589"/>
                  <a:pt x="92" y="601"/>
                  <a:pt x="108" y="621"/>
                </a:cubicBezTo>
                <a:cubicBezTo>
                  <a:pt x="126" y="644"/>
                  <a:pt x="136" y="658"/>
                  <a:pt x="154" y="678"/>
                </a:cubicBezTo>
                <a:cubicBezTo>
                  <a:pt x="168" y="720"/>
                  <a:pt x="144" y="658"/>
                  <a:pt x="180" y="708"/>
                </a:cubicBezTo>
                <a:cubicBezTo>
                  <a:pt x="184" y="714"/>
                  <a:pt x="181" y="723"/>
                  <a:pt x="185" y="729"/>
                </a:cubicBezTo>
                <a:cubicBezTo>
                  <a:pt x="193" y="740"/>
                  <a:pt x="208" y="744"/>
                  <a:pt x="216" y="755"/>
                </a:cubicBezTo>
                <a:cubicBezTo>
                  <a:pt x="229" y="773"/>
                  <a:pt x="231" y="791"/>
                  <a:pt x="247" y="806"/>
                </a:cubicBezTo>
                <a:cubicBezTo>
                  <a:pt x="251" y="820"/>
                  <a:pt x="258" y="833"/>
                  <a:pt x="262" y="847"/>
                </a:cubicBezTo>
                <a:cubicBezTo>
                  <a:pt x="263" y="852"/>
                  <a:pt x="266" y="885"/>
                  <a:pt x="272" y="894"/>
                </a:cubicBezTo>
                <a:cubicBezTo>
                  <a:pt x="282" y="910"/>
                  <a:pt x="326" y="941"/>
                  <a:pt x="344" y="950"/>
                </a:cubicBezTo>
                <a:cubicBezTo>
                  <a:pt x="367" y="981"/>
                  <a:pt x="414" y="1008"/>
                  <a:pt x="452" y="1017"/>
                </a:cubicBezTo>
                <a:cubicBezTo>
                  <a:pt x="466" y="1024"/>
                  <a:pt x="479" y="1032"/>
                  <a:pt x="493" y="1038"/>
                </a:cubicBezTo>
                <a:cubicBezTo>
                  <a:pt x="513" y="1046"/>
                  <a:pt x="535" y="1049"/>
                  <a:pt x="555" y="1058"/>
                </a:cubicBezTo>
                <a:cubicBezTo>
                  <a:pt x="617" y="1086"/>
                  <a:pt x="627" y="1112"/>
                  <a:pt x="689" y="1120"/>
                </a:cubicBezTo>
                <a:cubicBezTo>
                  <a:pt x="715" y="1126"/>
                  <a:pt x="754" y="1154"/>
                  <a:pt x="776" y="1156"/>
                </a:cubicBezTo>
                <a:cubicBezTo>
                  <a:pt x="877" y="1165"/>
                  <a:pt x="1080" y="1166"/>
                  <a:pt x="1080" y="1166"/>
                </a:cubicBezTo>
                <a:cubicBezTo>
                  <a:pt x="1322" y="1160"/>
                  <a:pt x="1219" y="1162"/>
                  <a:pt x="1352" y="1140"/>
                </a:cubicBezTo>
                <a:cubicBezTo>
                  <a:pt x="1381" y="1122"/>
                  <a:pt x="1417" y="1110"/>
                  <a:pt x="1450" y="1099"/>
                </a:cubicBezTo>
                <a:cubicBezTo>
                  <a:pt x="1507" y="1045"/>
                  <a:pt x="1537" y="1022"/>
                  <a:pt x="1620" y="1002"/>
                </a:cubicBezTo>
                <a:cubicBezTo>
                  <a:pt x="1649" y="984"/>
                  <a:pt x="1677" y="972"/>
                  <a:pt x="1702" y="950"/>
                </a:cubicBezTo>
                <a:cubicBezTo>
                  <a:pt x="1718" y="936"/>
                  <a:pt x="1736" y="905"/>
                  <a:pt x="1753" y="894"/>
                </a:cubicBezTo>
                <a:cubicBezTo>
                  <a:pt x="1813" y="856"/>
                  <a:pt x="1756" y="910"/>
                  <a:pt x="1810" y="868"/>
                </a:cubicBezTo>
                <a:cubicBezTo>
                  <a:pt x="1820" y="860"/>
                  <a:pt x="1827" y="850"/>
                  <a:pt x="1836" y="842"/>
                </a:cubicBezTo>
                <a:cubicBezTo>
                  <a:pt x="1842" y="836"/>
                  <a:pt x="1849" y="832"/>
                  <a:pt x="1856" y="827"/>
                </a:cubicBezTo>
                <a:cubicBezTo>
                  <a:pt x="1865" y="789"/>
                  <a:pt x="1879" y="753"/>
                  <a:pt x="1887" y="714"/>
                </a:cubicBezTo>
                <a:cubicBezTo>
                  <a:pt x="1884" y="608"/>
                  <a:pt x="1883" y="509"/>
                  <a:pt x="1872" y="405"/>
                </a:cubicBezTo>
                <a:cubicBezTo>
                  <a:pt x="1868" y="370"/>
                  <a:pt x="1862" y="362"/>
                  <a:pt x="1841" y="338"/>
                </a:cubicBezTo>
                <a:cubicBezTo>
                  <a:pt x="1833" y="329"/>
                  <a:pt x="1820" y="307"/>
                  <a:pt x="1820" y="307"/>
                </a:cubicBezTo>
                <a:cubicBezTo>
                  <a:pt x="1808" y="272"/>
                  <a:pt x="1784" y="239"/>
                  <a:pt x="1748" y="230"/>
                </a:cubicBezTo>
                <a:cubicBezTo>
                  <a:pt x="1693" y="193"/>
                  <a:pt x="1624" y="187"/>
                  <a:pt x="1558" y="174"/>
                </a:cubicBezTo>
                <a:cubicBezTo>
                  <a:pt x="1528" y="162"/>
                  <a:pt x="1504" y="154"/>
                  <a:pt x="1471" y="148"/>
                </a:cubicBezTo>
                <a:cubicBezTo>
                  <a:pt x="1441" y="123"/>
                  <a:pt x="1414" y="114"/>
                  <a:pt x="1378" y="102"/>
                </a:cubicBezTo>
                <a:cubicBezTo>
                  <a:pt x="1328" y="47"/>
                  <a:pt x="1257" y="56"/>
                  <a:pt x="1188" y="50"/>
                </a:cubicBezTo>
                <a:cubicBezTo>
                  <a:pt x="1174" y="49"/>
                  <a:pt x="1161" y="46"/>
                  <a:pt x="1147" y="45"/>
                </a:cubicBezTo>
                <a:cubicBezTo>
                  <a:pt x="1113" y="43"/>
                  <a:pt x="1078" y="42"/>
                  <a:pt x="1044" y="40"/>
                </a:cubicBezTo>
                <a:cubicBezTo>
                  <a:pt x="816" y="13"/>
                  <a:pt x="989" y="30"/>
                  <a:pt x="524" y="24"/>
                </a:cubicBezTo>
                <a:cubicBezTo>
                  <a:pt x="441" y="12"/>
                  <a:pt x="352" y="0"/>
                  <a:pt x="272" y="30"/>
                </a:cubicBezTo>
                <a:cubicBezTo>
                  <a:pt x="261" y="46"/>
                  <a:pt x="256" y="45"/>
                  <a:pt x="267" y="45"/>
                </a:cubicBezTo>
                <a:close/>
              </a:path>
            </a:pathLst>
          </a:custGeom>
          <a:solidFill>
            <a:srgbClr val="FFCC99">
              <a:alpha val="1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96FFC69-DD6C-4754-98D2-DD1002B1172E}"/>
              </a:ext>
            </a:extLst>
          </p:cNvPr>
          <p:cNvSpPr>
            <a:spLocks/>
          </p:cNvSpPr>
          <p:nvPr/>
        </p:nvSpPr>
        <p:spPr bwMode="auto">
          <a:xfrm>
            <a:off x="1057275" y="2041525"/>
            <a:ext cx="2878138" cy="1395413"/>
          </a:xfrm>
          <a:custGeom>
            <a:avLst/>
            <a:gdLst>
              <a:gd name="T0" fmla="*/ 2147483647 w 1813"/>
              <a:gd name="T1" fmla="*/ 2147483647 h 879"/>
              <a:gd name="T2" fmla="*/ 2147483647 w 1813"/>
              <a:gd name="T3" fmla="*/ 2147483647 h 879"/>
              <a:gd name="T4" fmla="*/ 2147483647 w 1813"/>
              <a:gd name="T5" fmla="*/ 2147483647 h 879"/>
              <a:gd name="T6" fmla="*/ 2147483647 w 1813"/>
              <a:gd name="T7" fmla="*/ 2147483647 h 879"/>
              <a:gd name="T8" fmla="*/ 2147483647 w 1813"/>
              <a:gd name="T9" fmla="*/ 2147483647 h 879"/>
              <a:gd name="T10" fmla="*/ 2147483647 w 1813"/>
              <a:gd name="T11" fmla="*/ 2147483647 h 879"/>
              <a:gd name="T12" fmla="*/ 2147483647 w 1813"/>
              <a:gd name="T13" fmla="*/ 2147483647 h 879"/>
              <a:gd name="T14" fmla="*/ 2147483647 w 1813"/>
              <a:gd name="T15" fmla="*/ 2147483647 h 879"/>
              <a:gd name="T16" fmla="*/ 2147483647 w 1813"/>
              <a:gd name="T17" fmla="*/ 2147483647 h 879"/>
              <a:gd name="T18" fmla="*/ 2147483647 w 1813"/>
              <a:gd name="T19" fmla="*/ 2147483647 h 879"/>
              <a:gd name="T20" fmla="*/ 2147483647 w 1813"/>
              <a:gd name="T21" fmla="*/ 2147483647 h 879"/>
              <a:gd name="T22" fmla="*/ 2147483647 w 1813"/>
              <a:gd name="T23" fmla="*/ 2147483647 h 879"/>
              <a:gd name="T24" fmla="*/ 2147483647 w 1813"/>
              <a:gd name="T25" fmla="*/ 2147483647 h 879"/>
              <a:gd name="T26" fmla="*/ 2147483647 w 1813"/>
              <a:gd name="T27" fmla="*/ 2147483647 h 879"/>
              <a:gd name="T28" fmla="*/ 2147483647 w 1813"/>
              <a:gd name="T29" fmla="*/ 2147483647 h 879"/>
              <a:gd name="T30" fmla="*/ 2147483647 w 1813"/>
              <a:gd name="T31" fmla="*/ 2147483647 h 879"/>
              <a:gd name="T32" fmla="*/ 2147483647 w 1813"/>
              <a:gd name="T33" fmla="*/ 2147483647 h 879"/>
              <a:gd name="T34" fmla="*/ 2147483647 w 1813"/>
              <a:gd name="T35" fmla="*/ 2147483647 h 879"/>
              <a:gd name="T36" fmla="*/ 2147483647 w 1813"/>
              <a:gd name="T37" fmla="*/ 2147483647 h 879"/>
              <a:gd name="T38" fmla="*/ 2147483647 w 1813"/>
              <a:gd name="T39" fmla="*/ 2147483647 h 879"/>
              <a:gd name="T40" fmla="*/ 2147483647 w 1813"/>
              <a:gd name="T41" fmla="*/ 2147483647 h 879"/>
              <a:gd name="T42" fmla="*/ 2147483647 w 1813"/>
              <a:gd name="T43" fmla="*/ 2147483647 h 879"/>
              <a:gd name="T44" fmla="*/ 2147483647 w 1813"/>
              <a:gd name="T45" fmla="*/ 2147483647 h 879"/>
              <a:gd name="T46" fmla="*/ 2147483647 w 1813"/>
              <a:gd name="T47" fmla="*/ 2147483647 h 879"/>
              <a:gd name="T48" fmla="*/ 2147483647 w 1813"/>
              <a:gd name="T49" fmla="*/ 2147483647 h 87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813"/>
              <a:gd name="T76" fmla="*/ 0 h 879"/>
              <a:gd name="T77" fmla="*/ 1813 w 1813"/>
              <a:gd name="T78" fmla="*/ 879 h 87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813" h="879">
                <a:moveTo>
                  <a:pt x="568" y="36"/>
                </a:moveTo>
                <a:cubicBezTo>
                  <a:pt x="541" y="6"/>
                  <a:pt x="481" y="9"/>
                  <a:pt x="445" y="5"/>
                </a:cubicBezTo>
                <a:cubicBezTo>
                  <a:pt x="400" y="12"/>
                  <a:pt x="355" y="16"/>
                  <a:pt x="311" y="25"/>
                </a:cubicBezTo>
                <a:cubicBezTo>
                  <a:pt x="297" y="28"/>
                  <a:pt x="270" y="41"/>
                  <a:pt x="270" y="41"/>
                </a:cubicBezTo>
                <a:cubicBezTo>
                  <a:pt x="233" y="73"/>
                  <a:pt x="203" y="97"/>
                  <a:pt x="167" y="133"/>
                </a:cubicBezTo>
                <a:cubicBezTo>
                  <a:pt x="161" y="139"/>
                  <a:pt x="159" y="149"/>
                  <a:pt x="152" y="154"/>
                </a:cubicBezTo>
                <a:cubicBezTo>
                  <a:pt x="104" y="193"/>
                  <a:pt x="43" y="214"/>
                  <a:pt x="8" y="267"/>
                </a:cubicBezTo>
                <a:cubicBezTo>
                  <a:pt x="0" y="303"/>
                  <a:pt x="17" y="334"/>
                  <a:pt x="23" y="370"/>
                </a:cubicBezTo>
                <a:cubicBezTo>
                  <a:pt x="25" y="447"/>
                  <a:pt x="21" y="524"/>
                  <a:pt x="28" y="601"/>
                </a:cubicBezTo>
                <a:cubicBezTo>
                  <a:pt x="29" y="607"/>
                  <a:pt x="39" y="604"/>
                  <a:pt x="44" y="607"/>
                </a:cubicBezTo>
                <a:cubicBezTo>
                  <a:pt x="63" y="617"/>
                  <a:pt x="82" y="626"/>
                  <a:pt x="100" y="637"/>
                </a:cubicBezTo>
                <a:cubicBezTo>
                  <a:pt x="158" y="673"/>
                  <a:pt x="265" y="661"/>
                  <a:pt x="327" y="663"/>
                </a:cubicBezTo>
                <a:cubicBezTo>
                  <a:pt x="499" y="697"/>
                  <a:pt x="683" y="686"/>
                  <a:pt x="856" y="689"/>
                </a:cubicBezTo>
                <a:cubicBezTo>
                  <a:pt x="942" y="694"/>
                  <a:pt x="1028" y="695"/>
                  <a:pt x="1113" y="704"/>
                </a:cubicBezTo>
                <a:cubicBezTo>
                  <a:pt x="1129" y="706"/>
                  <a:pt x="1171" y="724"/>
                  <a:pt x="1191" y="730"/>
                </a:cubicBezTo>
                <a:cubicBezTo>
                  <a:pt x="1201" y="733"/>
                  <a:pt x="1221" y="740"/>
                  <a:pt x="1221" y="740"/>
                </a:cubicBezTo>
                <a:cubicBezTo>
                  <a:pt x="1419" y="738"/>
                  <a:pt x="1703" y="879"/>
                  <a:pt x="1813" y="715"/>
                </a:cubicBezTo>
                <a:cubicBezTo>
                  <a:pt x="1805" y="623"/>
                  <a:pt x="1754" y="530"/>
                  <a:pt x="1695" y="457"/>
                </a:cubicBezTo>
                <a:cubicBezTo>
                  <a:pt x="1693" y="445"/>
                  <a:pt x="1691" y="433"/>
                  <a:pt x="1689" y="421"/>
                </a:cubicBezTo>
                <a:cubicBezTo>
                  <a:pt x="1686" y="404"/>
                  <a:pt x="1679" y="370"/>
                  <a:pt x="1679" y="370"/>
                </a:cubicBezTo>
                <a:cubicBezTo>
                  <a:pt x="1678" y="309"/>
                  <a:pt x="1734" y="135"/>
                  <a:pt x="1638" y="103"/>
                </a:cubicBezTo>
                <a:cubicBezTo>
                  <a:pt x="1594" y="71"/>
                  <a:pt x="1495" y="57"/>
                  <a:pt x="1443" y="56"/>
                </a:cubicBezTo>
                <a:cubicBezTo>
                  <a:pt x="1210" y="53"/>
                  <a:pt x="976" y="53"/>
                  <a:pt x="743" y="51"/>
                </a:cubicBezTo>
                <a:cubicBezTo>
                  <a:pt x="654" y="44"/>
                  <a:pt x="689" y="49"/>
                  <a:pt x="635" y="15"/>
                </a:cubicBezTo>
                <a:cubicBezTo>
                  <a:pt x="546" y="20"/>
                  <a:pt x="534" y="0"/>
                  <a:pt x="568" y="36"/>
                </a:cubicBezTo>
                <a:close/>
              </a:path>
            </a:pathLst>
          </a:custGeom>
          <a:solidFill>
            <a:srgbClr val="FFCC99">
              <a:alpha val="12157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D5410E22-5E45-4A04-9A35-15F81347E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3211513"/>
            <a:ext cx="242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Automata/machines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9F98BA12-209A-4FFD-B02D-5ADE9A7A8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15398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Syntactical </a:t>
            </a:r>
            <a:b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</a:b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expressions</a:t>
            </a: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A87915D7-6ED0-4935-A920-0D6922243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5345113"/>
            <a:ext cx="21605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Formal language </a:t>
            </a:r>
            <a:b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</a:br>
            <a:r>
              <a:rPr kumimoji="0" lang="en-US" altLang="x-non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29941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5B2F77EF-7FC9-6A4F-BE21-9612BE1A840A}" type="slidenum">
              <a:rPr lang="en-US" altLang="x-none" smtClean="0"/>
              <a:pPr/>
              <a:t>9</a:t>
            </a:fld>
            <a:endParaRPr lang="en-US" altLang="x-none" sz="14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55115"/>
            <a:ext cx="7859713" cy="1244600"/>
          </a:xfrm>
        </p:spPr>
        <p:txBody>
          <a:bodyPr/>
          <a:lstStyle/>
          <a:p>
            <a:pPr eaLnBrk="1" hangingPunct="1"/>
            <a:r>
              <a:rPr lang="en-US" altLang="x-none" sz="4000" dirty="0"/>
              <a:t>Finite Automata (FA) &amp; Regular Expressions (R.E)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017713"/>
            <a:ext cx="8193088" cy="2853089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To show that they are interchangeable, consider the following theorems: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i="1" u="sng" dirty="0">
                <a:solidFill>
                  <a:schemeClr val="hlink"/>
                </a:solidFill>
              </a:rPr>
              <a:t>Theorem 1</a:t>
            </a:r>
            <a:r>
              <a:rPr lang="en-US" sz="2400" i="1" u="sng" dirty="0">
                <a:solidFill>
                  <a:srgbClr val="FF0000"/>
                </a:solidFill>
              </a:rPr>
              <a:t>:</a:t>
            </a:r>
            <a:r>
              <a:rPr lang="en-US" sz="2400" i="1" dirty="0">
                <a:solidFill>
                  <a:srgbClr val="FF0000"/>
                </a:solidFill>
              </a:rPr>
              <a:t> For every DFA (M)there exists a regular expression R such that L(R)=L(M)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i="1" u="sng" dirty="0">
                <a:solidFill>
                  <a:schemeClr val="hlink"/>
                </a:solidFill>
              </a:rPr>
              <a:t>Theorem 2</a:t>
            </a:r>
            <a:r>
              <a:rPr lang="en-US" sz="2400" i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i="1" dirty="0">
                <a:solidFill>
                  <a:srgbClr val="FF0000"/>
                </a:solidFill>
              </a:rPr>
              <a:t>For every regular expression R there exists an </a:t>
            </a:r>
            <a:r>
              <a:rPr lang="en-US" sz="2600" i="1" dirty="0">
                <a:solidFill>
                  <a:srgbClr val="FF0000"/>
                </a:solidFill>
                <a:ea typeface="ＭＳ Ｐゴシック" pitchFamily="28" charset="-128"/>
                <a:sym typeface="Symbol" pitchFamily="28" charset="2"/>
              </a:rPr>
              <a:t></a:t>
            </a:r>
            <a:r>
              <a:rPr lang="en-US" sz="2600" i="1" dirty="0">
                <a:solidFill>
                  <a:srgbClr val="FF0000"/>
                </a:solidFill>
                <a:ea typeface="ＭＳ Ｐゴシック" pitchFamily="28" charset="-128"/>
              </a:rPr>
              <a:t> </a:t>
            </a:r>
            <a:r>
              <a:rPr lang="en-US" sz="2400" i="1" dirty="0">
                <a:solidFill>
                  <a:srgbClr val="FF0000"/>
                </a:solidFill>
                <a:ea typeface="ＭＳ Ｐゴシック" pitchFamily="28" charset="-128"/>
              </a:rPr>
              <a:t>-N</a:t>
            </a:r>
            <a:r>
              <a:rPr lang="en-US" sz="2400" i="1" dirty="0">
                <a:solidFill>
                  <a:srgbClr val="FF0000"/>
                </a:solidFill>
              </a:rPr>
              <a:t>FA (M) such that L(M)=L(R)</a:t>
            </a:r>
          </a:p>
          <a:p>
            <a:pPr eaLnBrk="1" hangingPunct="1">
              <a:lnSpc>
                <a:spcPct val="90000"/>
              </a:lnSpc>
              <a:buFont typeface="Wingdings" pitchFamily="28" charset="2"/>
              <a:buChar char="n"/>
              <a:defRPr/>
            </a:pPr>
            <a:endParaRPr lang="en-US" sz="2800" dirty="0"/>
          </a:p>
          <a:p>
            <a:pPr lvl="1" eaLnBrk="1" hangingPunct="1">
              <a:lnSpc>
                <a:spcPct val="90000"/>
              </a:lnSpc>
              <a:buFont typeface="Wingdings" pitchFamily="28" charset="2"/>
              <a:buChar char="n"/>
              <a:defRPr/>
            </a:pPr>
            <a:endParaRPr lang="en-US" sz="2400" dirty="0"/>
          </a:p>
        </p:txBody>
      </p:sp>
      <p:sp>
        <p:nvSpPr>
          <p:cNvPr id="12293" name="Oval 4"/>
          <p:cNvSpPr>
            <a:spLocks noChangeArrowheads="1"/>
          </p:cNvSpPr>
          <p:nvPr/>
        </p:nvSpPr>
        <p:spPr bwMode="auto">
          <a:xfrm>
            <a:off x="2590800" y="4724400"/>
            <a:ext cx="1371600" cy="381000"/>
          </a:xfrm>
          <a:prstGeom prst="ellipse">
            <a:avLst/>
          </a:prstGeom>
          <a:solidFill>
            <a:srgbClr val="FFCC99">
              <a:alpha val="784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2200">
                <a:sym typeface="Symbol" charset="2"/>
              </a:rPr>
              <a:t></a:t>
            </a:r>
            <a:r>
              <a:rPr lang="en-US" altLang="x-none" sz="2200"/>
              <a:t> </a:t>
            </a:r>
            <a:r>
              <a:rPr lang="en-US" altLang="x-none"/>
              <a:t>-NFA</a:t>
            </a: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4495800" y="4724400"/>
            <a:ext cx="1371600" cy="381000"/>
          </a:xfrm>
          <a:prstGeom prst="ellipse">
            <a:avLst/>
          </a:prstGeom>
          <a:solidFill>
            <a:srgbClr val="FFCC99">
              <a:alpha val="784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/>
              <a:t>NFA</a:t>
            </a:r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4495800" y="5791200"/>
            <a:ext cx="1371600" cy="381000"/>
          </a:xfrm>
          <a:prstGeom prst="ellipse">
            <a:avLst/>
          </a:prstGeom>
          <a:solidFill>
            <a:srgbClr val="FFCC99">
              <a:alpha val="784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/>
              <a:t>DFA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2590800" y="5791200"/>
            <a:ext cx="1371600" cy="381000"/>
          </a:xfrm>
          <a:prstGeom prst="ellipse">
            <a:avLst/>
          </a:prstGeom>
          <a:solidFill>
            <a:srgbClr val="FFCC99">
              <a:alpha val="784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/>
              <a:t>Reg Ex</a:t>
            </a:r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5029200" y="5105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 flipV="1">
            <a:off x="5257800" y="5105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 flipH="1">
            <a:off x="3962400" y="6019800"/>
            <a:ext cx="5334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V="1">
            <a:off x="3200400" y="5105400"/>
            <a:ext cx="0" cy="685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1" name="Line 14"/>
          <p:cNvSpPr>
            <a:spLocks noChangeShapeType="1"/>
          </p:cNvSpPr>
          <p:nvPr/>
        </p:nvSpPr>
        <p:spPr bwMode="auto">
          <a:xfrm>
            <a:off x="3505200" y="5105400"/>
            <a:ext cx="1143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2" name="Line 15"/>
          <p:cNvSpPr>
            <a:spLocks noChangeShapeType="1"/>
          </p:cNvSpPr>
          <p:nvPr/>
        </p:nvSpPr>
        <p:spPr bwMode="auto">
          <a:xfrm flipH="1" flipV="1">
            <a:off x="3810000" y="5105400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3" name="Text Box 16"/>
          <p:cNvSpPr txBox="1">
            <a:spLocks noChangeArrowheads="1"/>
          </p:cNvSpPr>
          <p:nvPr/>
        </p:nvSpPr>
        <p:spPr bwMode="auto">
          <a:xfrm>
            <a:off x="2084388" y="5268913"/>
            <a:ext cx="1044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400">
                <a:solidFill>
                  <a:schemeClr val="folHlink"/>
                </a:solidFill>
              </a:rPr>
              <a:t>Theorem 2</a:t>
            </a:r>
          </a:p>
        </p:txBody>
      </p: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3962400" y="6172200"/>
            <a:ext cx="1044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400">
                <a:solidFill>
                  <a:schemeClr val="hlink"/>
                </a:solidFill>
              </a:rPr>
              <a:t>Theorem 1</a:t>
            </a:r>
          </a:p>
        </p:txBody>
      </p:sp>
      <p:sp>
        <p:nvSpPr>
          <p:cNvPr id="12306" name="Text Box 19"/>
          <p:cNvSpPr txBox="1">
            <a:spLocks noChangeArrowheads="1"/>
          </p:cNvSpPr>
          <p:nvPr/>
        </p:nvSpPr>
        <p:spPr bwMode="auto">
          <a:xfrm>
            <a:off x="6384925" y="5124450"/>
            <a:ext cx="2160588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b="1" dirty="0" err="1"/>
              <a:t>Kleene</a:t>
            </a:r>
            <a:r>
              <a:rPr lang="en-US" b="1" dirty="0"/>
              <a:t> Theorem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78108A978DEE4CAFB9359F827644D6" ma:contentTypeVersion="2" ma:contentTypeDescription="Create a new document." ma:contentTypeScope="" ma:versionID="b9966f9d744c5beddf05b25f19a28b33">
  <xsd:schema xmlns:xsd="http://www.w3.org/2001/XMLSchema" xmlns:xs="http://www.w3.org/2001/XMLSchema" xmlns:p="http://schemas.microsoft.com/office/2006/metadata/properties" xmlns:ns2="8a5d355b-d37b-48d4-a02a-2a11a39b1df5" targetNamespace="http://schemas.microsoft.com/office/2006/metadata/properties" ma:root="true" ma:fieldsID="baf22a3fc9c16d26e25ad605a0a6d1f5" ns2:_="">
    <xsd:import namespace="8a5d355b-d37b-48d4-a02a-2a11a39b1d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5d355b-d37b-48d4-a02a-2a11a39b1d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DCF55D-1E74-4FC0-8955-77675A3FE59F}"/>
</file>

<file path=customXml/itemProps2.xml><?xml version="1.0" encoding="utf-8"?>
<ds:datastoreItem xmlns:ds="http://schemas.openxmlformats.org/officeDocument/2006/customXml" ds:itemID="{5A41B5AB-7BAE-4638-993E-06FED7DD114A}"/>
</file>

<file path=customXml/itemProps3.xml><?xml version="1.0" encoding="utf-8"?>
<ds:datastoreItem xmlns:ds="http://schemas.openxmlformats.org/officeDocument/2006/customXml" ds:itemID="{0935B75B-89A6-4F73-8AB3-0EA216BCD32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1336</Words>
  <Application>Microsoft Office PowerPoint</Application>
  <PresentationFormat>On-screen Show (4:3)</PresentationFormat>
  <Paragraphs>211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Wingdings</vt:lpstr>
      <vt:lpstr>Times New Roman</vt:lpstr>
      <vt:lpstr>Arial</vt:lpstr>
      <vt:lpstr>Cambria Math</vt:lpstr>
      <vt:lpstr>Symbol</vt:lpstr>
      <vt:lpstr>Calibri Light</vt:lpstr>
      <vt:lpstr>Calibri</vt:lpstr>
      <vt:lpstr>Office Theme</vt:lpstr>
      <vt:lpstr>1_Office Theme</vt:lpstr>
      <vt:lpstr>Regular Languages and Regular  Grammars</vt:lpstr>
      <vt:lpstr>Regular Expressions</vt:lpstr>
      <vt:lpstr>Languages associated with R.E.</vt:lpstr>
      <vt:lpstr>PowerPoint Presentation</vt:lpstr>
      <vt:lpstr>Design R.E. for languages</vt:lpstr>
      <vt:lpstr>PowerPoint Presentation</vt:lpstr>
      <vt:lpstr>Simplification of R.E.</vt:lpstr>
      <vt:lpstr>PowerPoint Presentation</vt:lpstr>
      <vt:lpstr>Finite Automata (FA) &amp; Regular Expressions (R.E)</vt:lpstr>
      <vt:lpstr>PowerPoint Presentation</vt:lpstr>
      <vt:lpstr>R.E. (R)  NFA(M)</vt:lpstr>
      <vt:lpstr>PowerPoint Presentation</vt:lpstr>
      <vt:lpstr>PowerPoint Presentation</vt:lpstr>
      <vt:lpstr>PowerPoint Presentation</vt:lpstr>
      <vt:lpstr>PowerPoint Presentation</vt:lpstr>
      <vt:lpstr>RE to -NFA construction </vt:lpstr>
      <vt:lpstr>Example</vt:lpstr>
      <vt:lpstr>PowerPoint Presentation</vt:lpstr>
      <vt:lpstr>Algorithm NFA to RE</vt:lpstr>
      <vt:lpstr>PowerPoint Presentation</vt:lpstr>
      <vt:lpstr> Complete GTG </vt:lpstr>
      <vt:lpstr>PowerPoint Presentation</vt:lpstr>
      <vt:lpstr>PowerPoint Presentation</vt:lpstr>
      <vt:lpstr>PowerPoint Presentation</vt:lpstr>
      <vt:lpstr>PowerPoint Presentation</vt:lpstr>
      <vt:lpstr>Example : Find the RE for the following Automata</vt:lpstr>
      <vt:lpstr>GTG for the given Automata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DCP 3122 Introduction to Formal Languages</dc:title>
  <dc:creator>wgtzeng</dc:creator>
  <cp:lastModifiedBy>Sujee R (CSE)</cp:lastModifiedBy>
  <cp:revision>48</cp:revision>
  <dcterms:created xsi:type="dcterms:W3CDTF">2020-06-05T19:32:40Z</dcterms:created>
  <dcterms:modified xsi:type="dcterms:W3CDTF">2020-09-07T11:42:17Z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2015-03-12T00:00:00Z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2020-06-05T00:00:00Z</vt:filetime>
  </property>
  <property fmtid="{D5CDD505-2E9C-101B-9397-08002B2CF9AE}" pid="5" name="ContentTypeId">
    <vt:lpwstr>0x0101001A78108A978DEE4CAFB9359F827644D6</vt:lpwstr>
  </property>
</Properties>
</file>